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5" autoAdjust="0"/>
    <p:restoredTop sz="94660"/>
  </p:normalViewPr>
  <p:slideViewPr>
    <p:cSldViewPr>
      <p:cViewPr varScale="1">
        <p:scale>
          <a:sx n="65" d="100"/>
          <a:sy n="65" d="100"/>
        </p:scale>
        <p:origin x="-102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8D3C9-6298-4BBB-88AE-5635C38A7EE1}" type="datetimeFigureOut">
              <a:rPr lang="en-GB" smtClean="0"/>
              <a:pPr/>
              <a:t>21/05/2013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6897A-9799-4386-9BEE-26F98A24348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B26897A-9799-4386-9BEE-26F98A243489}"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3D0EB-A354-4B2F-8E52-EEE2D65D2536}" type="datetimeFigureOut">
              <a:rPr lang="en-GB" smtClean="0"/>
              <a:pPr/>
              <a:t>21/05/2013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E30E0E-B1E4-4C90-AC34-4F8274CD6C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3D0EB-A354-4B2F-8E52-EEE2D65D2536}" type="datetimeFigureOut">
              <a:rPr lang="en-GB" smtClean="0"/>
              <a:pPr/>
              <a:t>21/05/2013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0E0E-B1E4-4C90-AC34-4F8274CD6C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guru+teg+bahadur+ji&amp;source=images&amp;cd=&amp;cad=rja&amp;docid=72rq3V9jjxjUzM&amp;tbnid=mdl1CBUFIsbaEM:&amp;ved=0CAUQjRw&amp;url=http://sarnasolitaires.wordpress.com/2012/06/07/dhan-guru-teg-bahdur-ji/&amp;ei=BH2aUdP4L8ry0gWz9YDAAQ&amp;bvm=bv.46751780,d.d2k&amp;psig=AFQjCNGAu32uTUy1V5QrPHH9JtkG2auLXg&amp;ust=1369165438917168" TargetMode="External"/><Relationship Id="rId2" Type="http://schemas.openxmlformats.org/officeDocument/2006/relationships/slideLayout" Target="../slideLayouts/slideLayout2.xml"/><Relationship Id="rId1" Type="http://schemas.openxmlformats.org/officeDocument/2006/relationships/audio" Target="../media/audio11.wav"/><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88640"/>
            <a:ext cx="8110928" cy="5078313"/>
          </a:xfrm>
          <a:prstGeom prst="rect">
            <a:avLst/>
          </a:prstGeom>
          <a:noFill/>
        </p:spPr>
        <p:txBody>
          <a:bodyPr wrap="squar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mj-lt"/>
              </a:rPr>
              <a:t>R.E</a:t>
            </a:r>
          </a:p>
          <a:p>
            <a:pPr algn="ct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mj-lt"/>
              </a:rPr>
              <a:t>Why are religious leaders important?</a:t>
            </a:r>
          </a:p>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latin typeface="+mj-lt"/>
              </a:rPr>
              <a:t>By Navandeep Bassi 4P</a:t>
            </a:r>
          </a:p>
          <a:p>
            <a:pPr algn="ctr"/>
            <a:endPar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endPar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1266" name="Picture 2" descr="http://t0.gstatic.com/images?q=tbn:ANd9GcSrTi7ghGpBZf_041w5IfPJH4OHMDnWDsWm7ENy1oxW5mGTW8JGZw"/>
          <p:cNvPicPr>
            <a:picLocks noChangeAspect="1" noChangeArrowheads="1"/>
          </p:cNvPicPr>
          <p:nvPr/>
        </p:nvPicPr>
        <p:blipFill>
          <a:blip r:embed="rId3" cstate="print"/>
          <a:srcRect/>
          <a:stretch>
            <a:fillRect/>
          </a:stretch>
        </p:blipFill>
        <p:spPr bwMode="auto">
          <a:xfrm>
            <a:off x="0" y="3861049"/>
            <a:ext cx="2627784" cy="2996952"/>
          </a:xfrm>
          <a:prstGeom prst="rect">
            <a:avLst/>
          </a:prstGeom>
          <a:noFill/>
        </p:spPr>
      </p:pic>
      <p:pic>
        <p:nvPicPr>
          <p:cNvPr id="11268" name="Picture 4" descr="http://www.wallpaperswala.com/wp-content/gallery/golden-temple/golden-temple.jpg"/>
          <p:cNvPicPr>
            <a:picLocks noChangeAspect="1" noChangeArrowheads="1"/>
          </p:cNvPicPr>
          <p:nvPr/>
        </p:nvPicPr>
        <p:blipFill>
          <a:blip r:embed="rId4" cstate="print"/>
          <a:srcRect/>
          <a:stretch>
            <a:fillRect/>
          </a:stretch>
        </p:blipFill>
        <p:spPr bwMode="auto">
          <a:xfrm>
            <a:off x="5295056" y="3971292"/>
            <a:ext cx="3848944" cy="2886708"/>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7380312" y="764704"/>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800" decel="100000"/>
                                        <p:tgtEl>
                                          <p:spTgt spid="11266"/>
                                        </p:tgtEl>
                                      </p:cBhvr>
                                    </p:animEffect>
                                    <p:anim calcmode="lin" valueType="num">
                                      <p:cBhvr>
                                        <p:cTn id="8" dur="800" decel="100000" fill="hold"/>
                                        <p:tgtEl>
                                          <p:spTgt spid="11266"/>
                                        </p:tgtEl>
                                        <p:attrNameLst>
                                          <p:attrName>style.rotation</p:attrName>
                                        </p:attrNameLst>
                                      </p:cBhvr>
                                      <p:tavLst>
                                        <p:tav tm="0">
                                          <p:val>
                                            <p:fltVal val="-90"/>
                                          </p:val>
                                        </p:tav>
                                        <p:tav tm="100000">
                                          <p:val>
                                            <p:fltVal val="0"/>
                                          </p:val>
                                        </p:tav>
                                      </p:tavLst>
                                    </p:anim>
                                    <p:anim calcmode="lin" valueType="num">
                                      <p:cBhvr>
                                        <p:cTn id="9" dur="800" decel="100000" fill="hold"/>
                                        <p:tgtEl>
                                          <p:spTgt spid="11266"/>
                                        </p:tgtEl>
                                        <p:attrNameLst>
                                          <p:attrName>ppt_x</p:attrName>
                                        </p:attrNameLst>
                                      </p:cBhvr>
                                      <p:tavLst>
                                        <p:tav tm="0">
                                          <p:val>
                                            <p:strVal val="#ppt_x+0.4"/>
                                          </p:val>
                                        </p:tav>
                                        <p:tav tm="100000">
                                          <p:val>
                                            <p:strVal val="#ppt_x-0.05"/>
                                          </p:val>
                                        </p:tav>
                                      </p:tavLst>
                                    </p:anim>
                                    <p:anim calcmode="lin" valueType="num">
                                      <p:cBhvr>
                                        <p:cTn id="10" dur="800" decel="100000" fill="hold"/>
                                        <p:tgtEl>
                                          <p:spTgt spid="112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edge">
                                      <p:cBhvr>
                                        <p:cTn id="22" dur="2000"/>
                                        <p:tgtEl>
                                          <p:spTgt spid="11268"/>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plus(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4511" fill="hold"/>
                                        <p:tgtEl>
                                          <p:spTgt spid="7"/>
                                        </p:tgtEl>
                                      </p:cBhvr>
                                    </p:cmd>
                                  </p:childTnLst>
                                </p:cTn>
                              </p:par>
                            </p:childTnLst>
                          </p:cTn>
                        </p:par>
                      </p:childTnLst>
                    </p:cTn>
                  </p:par>
                </p:childTnLst>
              </p:cTn>
              <p:nextCondLst>
                <p:cond evt="onClick" delay="0">
                  <p:tgtEl>
                    <p:spTgt spid="7"/>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188640"/>
            <a:ext cx="5464959"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Harkrishan</a:t>
            </a: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24578" name="Picture 2" descr="http://www.sikh-history.com/sikhhist/images/portraits/guru_harkrishan.jpg"/>
          <p:cNvPicPr>
            <a:picLocks noChangeAspect="1" noChangeArrowheads="1"/>
          </p:cNvPicPr>
          <p:nvPr/>
        </p:nvPicPr>
        <p:blipFill>
          <a:blip r:embed="rId3" cstate="print"/>
          <a:srcRect/>
          <a:stretch>
            <a:fillRect/>
          </a:stretch>
        </p:blipFill>
        <p:spPr bwMode="auto">
          <a:xfrm>
            <a:off x="179512" y="260648"/>
            <a:ext cx="3240360" cy="3409951"/>
          </a:xfrm>
          <a:prstGeom prst="rect">
            <a:avLst/>
          </a:prstGeom>
          <a:noFill/>
        </p:spPr>
      </p:pic>
      <p:sp>
        <p:nvSpPr>
          <p:cNvPr id="6" name="TextBox 5"/>
          <p:cNvSpPr txBox="1"/>
          <p:nvPr/>
        </p:nvSpPr>
        <p:spPr>
          <a:xfrm>
            <a:off x="3563888" y="1196752"/>
            <a:ext cx="5328592" cy="2585323"/>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was around 1656 to 1664</a:t>
            </a:r>
          </a:p>
          <a:p>
            <a:pPr>
              <a:buFont typeface="Wingdings" pitchFamily="2" charset="2"/>
              <a:buChar char="ü"/>
            </a:pPr>
            <a:r>
              <a:rPr lang="en-GB" i="1" dirty="0" smtClean="0">
                <a:solidFill>
                  <a:srgbClr val="00B0F0"/>
                </a:solidFill>
                <a:latin typeface="Comic Sans MS" pitchFamily="66" charset="0"/>
              </a:rPr>
              <a:t>He was a very sensible person and whilst his father was dying he told him not to be dragged in with the fancy life and always stay with Sikhism. He did this and followed his father throughout his </a:t>
            </a:r>
            <a:r>
              <a:rPr lang="en-GB" i="1" dirty="0" smtClean="0">
                <a:solidFill>
                  <a:srgbClr val="00B0F0"/>
                </a:solidFill>
                <a:latin typeface="Comic Sans MS" pitchFamily="66" charset="0"/>
              </a:rPr>
              <a:t>life.</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This Guru was a very magical one. He went on a lot of religious trips so he could pray and be peaceful . On many of his trips he was very </a:t>
            </a:r>
            <a:endParaRPr lang="en-GB" i="1" dirty="0">
              <a:solidFill>
                <a:srgbClr val="00B0F0"/>
              </a:solidFill>
              <a:latin typeface="Comic Sans MS" pitchFamily="66" charset="0"/>
            </a:endParaRPr>
          </a:p>
        </p:txBody>
      </p:sp>
      <p:sp>
        <p:nvSpPr>
          <p:cNvPr id="7" name="TextBox 6"/>
          <p:cNvSpPr txBox="1"/>
          <p:nvPr/>
        </p:nvSpPr>
        <p:spPr>
          <a:xfrm>
            <a:off x="0" y="3717032"/>
            <a:ext cx="9144000" cy="3139321"/>
          </a:xfrm>
          <a:prstGeom prst="rect">
            <a:avLst/>
          </a:prstGeom>
          <a:noFill/>
        </p:spPr>
        <p:txBody>
          <a:bodyPr wrap="square" rtlCol="0">
            <a:spAutoFit/>
          </a:bodyPr>
          <a:lstStyle/>
          <a:p>
            <a:r>
              <a:rPr lang="en-GB" i="1" dirty="0" smtClean="0">
                <a:solidFill>
                  <a:srgbClr val="00B0F0"/>
                </a:solidFill>
                <a:latin typeface="Comic Sans MS" pitchFamily="66" charset="0"/>
              </a:rPr>
              <a:t>Caring. On the way he saw a lot of sick people which could be cured and were very close to being dead. He was so magical that he cured them so quick and made them into healthy people</a:t>
            </a:r>
          </a:p>
          <a:p>
            <a:pPr>
              <a:buFont typeface="Wingdings" pitchFamily="2" charset="2"/>
              <a:buChar char="ü"/>
            </a:pPr>
            <a:r>
              <a:rPr lang="en-GB" i="1" dirty="0" smtClean="0">
                <a:solidFill>
                  <a:srgbClr val="00B0F0"/>
                </a:solidFill>
                <a:latin typeface="Comic Sans MS" pitchFamily="66" charset="0"/>
              </a:rPr>
              <a:t>The Guru made a big impact on everyone  and helped people understand what Sikhism actually was and helped them pray to god. He taught people not to ask for too much and be caring. He showed people  you could have a happy life even if you do not have all the money and stuff.</a:t>
            </a:r>
          </a:p>
          <a:p>
            <a:pPr>
              <a:buFont typeface="Wingdings" pitchFamily="2" charset="2"/>
              <a:buChar char="ü"/>
            </a:pPr>
            <a:r>
              <a:rPr lang="en-GB" i="1" dirty="0" smtClean="0">
                <a:solidFill>
                  <a:srgbClr val="00B0F0"/>
                </a:solidFill>
                <a:latin typeface="Comic Sans MS" pitchFamily="66" charset="0"/>
              </a:rPr>
              <a:t>The Guru was a very loyal man. The emperor tired to trick him by putting beautiful princesses in front of him and one slave. But he stood by what he thought and said she was a princess. This means that he taught everyone fairly whoever they were in the world.</a:t>
            </a:r>
            <a:endParaRPr lang="en-GB" i="1" dirty="0">
              <a:solidFill>
                <a:srgbClr val="00B0F0"/>
              </a:solidFill>
              <a:latin typeface="Comic Sans MS" pitchFamily="66" charset="0"/>
            </a:endParaRPr>
          </a:p>
        </p:txBody>
      </p:sp>
      <p:pic>
        <p:nvPicPr>
          <p:cNvPr id="8" name="Recorded Sound">
            <a:hlinkClick r:id="" action="ppaction://media"/>
          </p:cNvPr>
          <p:cNvPicPr>
            <a:picLocks noRot="1" noChangeAspect="1"/>
          </p:cNvPicPr>
          <p:nvPr>
            <a:wavAudioFile r:embed="rId1" name="Recorded Sound"/>
          </p:nvPr>
        </p:nvPicPr>
        <p:blipFill>
          <a:blip r:embed="rId4" cstate="print"/>
          <a:stretch>
            <a:fillRect/>
          </a:stretch>
        </p:blipFill>
        <p:spPr>
          <a:xfrm>
            <a:off x="8244408" y="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plus(in)">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0891" fill="hold"/>
                                        <p:tgtEl>
                                          <p:spTgt spid="8"/>
                                        </p:tgtEl>
                                      </p:cBhvr>
                                    </p:cmd>
                                  </p:childTnLst>
                                </p:cTn>
                              </p:par>
                            </p:childTnLst>
                          </p:cTn>
                        </p:par>
                      </p:childTnLst>
                    </p:cTn>
                  </p:par>
                </p:childTnLst>
              </p:cTn>
              <p:nextCondLst>
                <p:cond evt="onClick" delay="0">
                  <p:tgtEl>
                    <p:spTgt spid="8"/>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2661" y="0"/>
            <a:ext cx="6291339"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a:t>
            </a: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u </a:t>
            </a:r>
            <a:r>
              <a:rPr lang="en-US" sz="5400" b="1" i="1"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Tegh</a:t>
            </a: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a:t>
            </a:r>
            <a:r>
              <a:rPr lang="en-US" sz="5400" b="1" i="1"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Bahadar</a:t>
            </a: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a:t>
            </a:r>
            <a:r>
              <a:rPr lang="en-US" sz="5400" b="1" i="1"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25602" name="Picture 2" descr="http://sarnasolitaires.files.wordpress.com/2012/06/414654_157684951008107_100002998099474_233060_398892132_o.jpg">
            <a:hlinkClick r:id="rId3"/>
          </p:cNvPr>
          <p:cNvPicPr>
            <a:picLocks noChangeAspect="1" noChangeArrowheads="1"/>
          </p:cNvPicPr>
          <p:nvPr/>
        </p:nvPicPr>
        <p:blipFill>
          <a:blip r:embed="rId4" cstate="print"/>
          <a:srcRect/>
          <a:stretch>
            <a:fillRect/>
          </a:stretch>
        </p:blipFill>
        <p:spPr bwMode="auto">
          <a:xfrm>
            <a:off x="0" y="0"/>
            <a:ext cx="2915816" cy="4293096"/>
          </a:xfrm>
          <a:prstGeom prst="rect">
            <a:avLst/>
          </a:prstGeom>
          <a:noFill/>
        </p:spPr>
      </p:pic>
      <p:sp>
        <p:nvSpPr>
          <p:cNvPr id="6" name="TextBox 5"/>
          <p:cNvSpPr txBox="1"/>
          <p:nvPr/>
        </p:nvSpPr>
        <p:spPr>
          <a:xfrm>
            <a:off x="2987824" y="908720"/>
            <a:ext cx="6156176" cy="3416320"/>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was the youngest </a:t>
            </a:r>
            <a:r>
              <a:rPr lang="en-GB" i="1" dirty="0" smtClean="0">
                <a:solidFill>
                  <a:srgbClr val="00B0F0"/>
                </a:solidFill>
                <a:latin typeface="Comic Sans MS" pitchFamily="66" charset="0"/>
              </a:rPr>
              <a:t>son </a:t>
            </a:r>
            <a:r>
              <a:rPr lang="en-GB" i="1" dirty="0" smtClean="0">
                <a:solidFill>
                  <a:srgbClr val="00B0F0"/>
                </a:solidFill>
                <a:latin typeface="Comic Sans MS" pitchFamily="66" charset="0"/>
              </a:rPr>
              <a:t>of Guru Hargobind </a:t>
            </a:r>
            <a:r>
              <a:rPr lang="en-GB" i="1" dirty="0" err="1" smtClean="0">
                <a:solidFill>
                  <a:srgbClr val="00B0F0"/>
                </a:solidFill>
                <a:latin typeface="Comic Sans MS" pitchFamily="66" charset="0"/>
              </a:rPr>
              <a:t>Ji</a:t>
            </a:r>
            <a:r>
              <a:rPr lang="en-GB" i="1" dirty="0" smtClean="0">
                <a:solidFill>
                  <a:srgbClr val="00B0F0"/>
                </a:solidFill>
                <a:latin typeface="Comic Sans MS" pitchFamily="66" charset="0"/>
              </a:rPr>
              <a:t>.</a:t>
            </a:r>
          </a:p>
          <a:p>
            <a:pPr>
              <a:buFont typeface="Wingdings" pitchFamily="2" charset="2"/>
              <a:buChar char="ü"/>
            </a:pPr>
            <a:r>
              <a:rPr lang="en-GB" i="1" dirty="0" smtClean="0">
                <a:solidFill>
                  <a:srgbClr val="00B0F0"/>
                </a:solidFill>
                <a:latin typeface="Comic Sans MS" pitchFamily="66" charset="0"/>
              </a:rPr>
              <a:t>he </a:t>
            </a:r>
            <a:r>
              <a:rPr lang="en-GB" i="1" dirty="0" smtClean="0">
                <a:solidFill>
                  <a:srgbClr val="00B0F0"/>
                </a:solidFill>
                <a:latin typeface="Comic Sans MS" pitchFamily="66" charset="0"/>
              </a:rPr>
              <a:t>had such a brilliant life and came from a rich family he wanted to give all of that up to be a Guru</a:t>
            </a:r>
          </a:p>
          <a:p>
            <a:pPr>
              <a:buFont typeface="Wingdings" pitchFamily="2" charset="2"/>
              <a:buChar char="ü"/>
            </a:pPr>
            <a:r>
              <a:rPr lang="en-GB" i="1" dirty="0" smtClean="0">
                <a:solidFill>
                  <a:srgbClr val="00B0F0"/>
                </a:solidFill>
                <a:latin typeface="Comic Sans MS" pitchFamily="66" charset="0"/>
              </a:rPr>
              <a:t>He was so caring that he died for other people. The </a:t>
            </a:r>
            <a:r>
              <a:rPr lang="en-GB" i="1" dirty="0" smtClean="0">
                <a:solidFill>
                  <a:srgbClr val="00B0F0"/>
                </a:solidFill>
                <a:latin typeface="Comic Sans MS" pitchFamily="66" charset="0"/>
              </a:rPr>
              <a:t>emperor </a:t>
            </a:r>
            <a:r>
              <a:rPr lang="en-GB" i="1" dirty="0" smtClean="0">
                <a:solidFill>
                  <a:srgbClr val="00B0F0"/>
                </a:solidFill>
                <a:latin typeface="Comic Sans MS" pitchFamily="66" charset="0"/>
              </a:rPr>
              <a:t>problem was still carrying on and the desperate </a:t>
            </a:r>
            <a:r>
              <a:rPr lang="en-GB" i="1" dirty="0" smtClean="0">
                <a:solidFill>
                  <a:srgbClr val="00B0F0"/>
                </a:solidFill>
                <a:latin typeface="Comic Sans MS" pitchFamily="66" charset="0"/>
              </a:rPr>
              <a:t>Hindu's </a:t>
            </a:r>
            <a:r>
              <a:rPr lang="en-GB" i="1" dirty="0" smtClean="0">
                <a:solidFill>
                  <a:srgbClr val="00B0F0"/>
                </a:solidFill>
                <a:latin typeface="Comic Sans MS" pitchFamily="66" charset="0"/>
              </a:rPr>
              <a:t>came to him because they were trying to destroy it. He then chose to help them and he had to either die or become a </a:t>
            </a:r>
            <a:r>
              <a:rPr lang="en-GB" i="1" dirty="0" smtClean="0">
                <a:solidFill>
                  <a:srgbClr val="00B0F0"/>
                </a:solidFill>
                <a:latin typeface="Comic Sans MS" pitchFamily="66" charset="0"/>
              </a:rPr>
              <a:t>Muslim. </a:t>
            </a:r>
            <a:r>
              <a:rPr lang="en-GB" i="1" dirty="0" smtClean="0">
                <a:solidFill>
                  <a:srgbClr val="00B0F0"/>
                </a:solidFill>
                <a:latin typeface="Comic Sans MS" pitchFamily="66" charset="0"/>
              </a:rPr>
              <a:t>He said he rather have died than not being </a:t>
            </a:r>
            <a:r>
              <a:rPr lang="en-GB" i="1" dirty="0" smtClean="0">
                <a:solidFill>
                  <a:srgbClr val="00B0F0"/>
                </a:solidFill>
                <a:latin typeface="Comic Sans MS" pitchFamily="66" charset="0"/>
              </a:rPr>
              <a:t>able to follow Sikhism so he died </a:t>
            </a:r>
            <a:r>
              <a:rPr lang="en-GB" i="1" dirty="0" smtClean="0">
                <a:solidFill>
                  <a:srgbClr val="00B0F0"/>
                </a:solidFill>
                <a:latin typeface="Comic Sans MS" pitchFamily="66" charset="0"/>
              </a:rPr>
              <a:t>for the </a:t>
            </a:r>
            <a:r>
              <a:rPr lang="en-GB" i="1" dirty="0" smtClean="0">
                <a:solidFill>
                  <a:srgbClr val="00B0F0"/>
                </a:solidFill>
                <a:latin typeface="Comic Sans MS" pitchFamily="66" charset="0"/>
              </a:rPr>
              <a:t>religion </a:t>
            </a:r>
            <a:r>
              <a:rPr lang="en-GB" i="1" dirty="0" smtClean="0">
                <a:solidFill>
                  <a:srgbClr val="00B0F0"/>
                </a:solidFill>
                <a:latin typeface="Comic Sans MS" pitchFamily="66" charset="0"/>
              </a:rPr>
              <a:t>of </a:t>
            </a:r>
            <a:r>
              <a:rPr lang="en-GB" i="1" dirty="0" smtClean="0">
                <a:solidFill>
                  <a:srgbClr val="00B0F0"/>
                </a:solidFill>
                <a:latin typeface="Comic Sans MS" pitchFamily="66" charset="0"/>
              </a:rPr>
              <a:t>Sikhism.</a:t>
            </a:r>
          </a:p>
          <a:p>
            <a:pPr>
              <a:buFont typeface="Wingdings" pitchFamily="2" charset="2"/>
              <a:buChar char="ü"/>
            </a:pPr>
            <a:r>
              <a:rPr lang="en-GB" i="1" dirty="0" smtClean="0">
                <a:solidFill>
                  <a:srgbClr val="00B0F0"/>
                </a:solidFill>
                <a:latin typeface="Comic Sans MS" pitchFamily="66" charset="0"/>
              </a:rPr>
              <a:t>The Guru did a lot of sports such as archery or horse riding. He was very good at the sports.</a:t>
            </a:r>
            <a:endParaRPr lang="en-GB" i="1" dirty="0">
              <a:solidFill>
                <a:srgbClr val="00B0F0"/>
              </a:solidFill>
              <a:latin typeface="Comic Sans MS" pitchFamily="66" charset="0"/>
            </a:endParaRPr>
          </a:p>
        </p:txBody>
      </p:sp>
      <p:sp>
        <p:nvSpPr>
          <p:cNvPr id="5" name="TextBox 4"/>
          <p:cNvSpPr txBox="1"/>
          <p:nvPr/>
        </p:nvSpPr>
        <p:spPr>
          <a:xfrm>
            <a:off x="0" y="4293096"/>
            <a:ext cx="9144000" cy="2862322"/>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The Guru was a vey creative and smart person. He wrote a lot of poetry to do with Sikhism and lots of his poetry was so great it is in the Holy book for Sikhs to read!</a:t>
            </a:r>
          </a:p>
          <a:p>
            <a:pPr>
              <a:buFont typeface="Wingdings" pitchFamily="2" charset="2"/>
              <a:buChar char="ü"/>
            </a:pPr>
            <a:r>
              <a:rPr lang="en-GB" i="1" dirty="0" smtClean="0">
                <a:solidFill>
                  <a:srgbClr val="00B0F0"/>
                </a:solidFill>
                <a:latin typeface="Comic Sans MS" pitchFamily="66" charset="0"/>
              </a:rPr>
              <a:t>The Guru was very respectful especially to his father. When he was a young boy his dad wanted him to get married. He found a girl and without being forced to he said he wanted to marry the girl because his father said so.</a:t>
            </a:r>
          </a:p>
          <a:p>
            <a:pPr>
              <a:buFont typeface="Wingdings" pitchFamily="2" charset="2"/>
              <a:buChar char="ü"/>
            </a:pPr>
            <a:r>
              <a:rPr lang="en-GB" i="1" dirty="0" smtClean="0">
                <a:solidFill>
                  <a:srgbClr val="00B0F0"/>
                </a:solidFill>
                <a:latin typeface="Comic Sans MS" pitchFamily="66" charset="0"/>
              </a:rPr>
              <a:t>They made everyone be treated the same and made an impact on people by helping them stand up to the evil emperor. They were fair to all the people in the world and everyone was treated  in the same way</a:t>
            </a:r>
            <a:endParaRPr lang="en-GB" i="1" dirty="0" smtClean="0">
              <a:solidFill>
                <a:srgbClr val="00B0F0"/>
              </a:solidFill>
              <a:latin typeface="Comic Sans MS" pitchFamily="66" charset="0"/>
            </a:endParaRPr>
          </a:p>
          <a:p>
            <a:pPr>
              <a:buFont typeface="Wingdings" pitchFamily="2" charset="2"/>
              <a:buChar char="ü"/>
            </a:pPr>
            <a:endParaRPr lang="en-GB" dirty="0">
              <a:solidFill>
                <a:srgbClr val="00B0F0"/>
              </a:solidFill>
              <a:latin typeface="Comic Sans MS" pitchFamily="66" charset="0"/>
            </a:endParaRPr>
          </a:p>
        </p:txBody>
      </p:sp>
      <p:pic>
        <p:nvPicPr>
          <p:cNvPr id="7" name="Recorded Sound">
            <a:hlinkClick r:id="" action="ppaction://media"/>
          </p:cNvPr>
          <p:cNvPicPr>
            <a:picLocks noRot="1" noChangeAspect="1"/>
          </p:cNvPicPr>
          <p:nvPr>
            <a:wavAudioFile r:embed="rId1" name="Recorded Sound"/>
          </p:nvPr>
        </p:nvPicPr>
        <p:blipFill>
          <a:blip r:embed="rId5" cstate="print"/>
          <a:stretch>
            <a:fillRect/>
          </a:stretch>
        </p:blipFill>
        <p:spPr>
          <a:xfrm>
            <a:off x="8839200" y="98072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800" decel="100000"/>
                                        <p:tgtEl>
                                          <p:spTgt spid="25602"/>
                                        </p:tgtEl>
                                      </p:cBhvr>
                                    </p:animEffect>
                                    <p:anim calcmode="lin" valueType="num">
                                      <p:cBhvr>
                                        <p:cTn id="18" dur="800" decel="100000" fill="hold"/>
                                        <p:tgtEl>
                                          <p:spTgt spid="25602"/>
                                        </p:tgtEl>
                                        <p:attrNameLst>
                                          <p:attrName>style.rotation</p:attrName>
                                        </p:attrNameLst>
                                      </p:cBhvr>
                                      <p:tavLst>
                                        <p:tav tm="0">
                                          <p:val>
                                            <p:fltVal val="-90"/>
                                          </p:val>
                                        </p:tav>
                                        <p:tav tm="100000">
                                          <p:val>
                                            <p:fltVal val="0"/>
                                          </p:val>
                                        </p:tav>
                                      </p:tavLst>
                                    </p:anim>
                                    <p:anim calcmode="lin" valueType="num">
                                      <p:cBhvr>
                                        <p:cTn id="19" dur="800" decel="100000" fill="hold"/>
                                        <p:tgtEl>
                                          <p:spTgt spid="25602"/>
                                        </p:tgtEl>
                                        <p:attrNameLst>
                                          <p:attrName>ppt_x</p:attrName>
                                        </p:attrNameLst>
                                      </p:cBhvr>
                                      <p:tavLst>
                                        <p:tav tm="0">
                                          <p:val>
                                            <p:strVal val="#ppt_x+0.4"/>
                                          </p:val>
                                        </p:tav>
                                        <p:tav tm="100000">
                                          <p:val>
                                            <p:strVal val="#ppt_x-0.05"/>
                                          </p:val>
                                        </p:tav>
                                      </p:tavLst>
                                    </p:anim>
                                    <p:anim calcmode="lin" valueType="num">
                                      <p:cBhvr>
                                        <p:cTn id="20" dur="800" decel="100000" fill="hold"/>
                                        <p:tgtEl>
                                          <p:spTgt spid="2560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560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560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800" decel="100000"/>
                                        <p:tgtEl>
                                          <p:spTgt spid="6"/>
                                        </p:tgtEl>
                                      </p:cBhvr>
                                    </p:animEffect>
                                    <p:anim calcmode="lin" valueType="num">
                                      <p:cBhvr>
                                        <p:cTn id="28" dur="800" decel="100000" fill="hold"/>
                                        <p:tgtEl>
                                          <p:spTgt spid="6"/>
                                        </p:tgtEl>
                                        <p:attrNameLst>
                                          <p:attrName>style.rotation</p:attrName>
                                        </p:attrNameLst>
                                      </p:cBhvr>
                                      <p:tavLst>
                                        <p:tav tm="0">
                                          <p:val>
                                            <p:fltVal val="-90"/>
                                          </p:val>
                                        </p:tav>
                                        <p:tav tm="100000">
                                          <p:val>
                                            <p:fltVal val="0"/>
                                          </p:val>
                                        </p:tav>
                                      </p:tavLst>
                                    </p:anim>
                                    <p:anim calcmode="lin" valueType="num">
                                      <p:cBhvr>
                                        <p:cTn id="29" dur="800" decel="100000" fill="hold"/>
                                        <p:tgtEl>
                                          <p:spTgt spid="6"/>
                                        </p:tgtEl>
                                        <p:attrNameLst>
                                          <p:attrName>ppt_x</p:attrName>
                                        </p:attrNameLst>
                                      </p:cBhvr>
                                      <p:tavLst>
                                        <p:tav tm="0">
                                          <p:val>
                                            <p:strVal val="#ppt_x+0.4"/>
                                          </p:val>
                                        </p:tav>
                                        <p:tav tm="100000">
                                          <p:val>
                                            <p:strVal val="#ppt_x-0.05"/>
                                          </p:val>
                                        </p:tav>
                                      </p:tavLst>
                                    </p:anim>
                                    <p:anim calcmode="lin" valueType="num">
                                      <p:cBhvr>
                                        <p:cTn id="30" dur="800" decel="100000" fill="hold"/>
                                        <p:tgtEl>
                                          <p:spTgt spid="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800" decel="100000"/>
                                        <p:tgtEl>
                                          <p:spTgt spid="5"/>
                                        </p:tgtEl>
                                      </p:cBhvr>
                                    </p:animEffect>
                                    <p:anim calcmode="lin" valueType="num">
                                      <p:cBhvr>
                                        <p:cTn id="38" dur="800" decel="100000" fill="hold"/>
                                        <p:tgtEl>
                                          <p:spTgt spid="5"/>
                                        </p:tgtEl>
                                        <p:attrNameLst>
                                          <p:attrName>style.rotation</p:attrName>
                                        </p:attrNameLst>
                                      </p:cBhvr>
                                      <p:tavLst>
                                        <p:tav tm="0">
                                          <p:val>
                                            <p:fltVal val="-90"/>
                                          </p:val>
                                        </p:tav>
                                        <p:tav tm="100000">
                                          <p:val>
                                            <p:fltVal val="0"/>
                                          </p:val>
                                        </p:tav>
                                      </p:tavLst>
                                    </p:anim>
                                    <p:anim calcmode="lin" valueType="num">
                                      <p:cBhvr>
                                        <p:cTn id="39" dur="800" decel="100000" fill="hold"/>
                                        <p:tgtEl>
                                          <p:spTgt spid="5"/>
                                        </p:tgtEl>
                                        <p:attrNameLst>
                                          <p:attrName>ppt_x</p:attrName>
                                        </p:attrNameLst>
                                      </p:cBhvr>
                                      <p:tavLst>
                                        <p:tav tm="0">
                                          <p:val>
                                            <p:strVal val="#ppt_x+0.4"/>
                                          </p:val>
                                        </p:tav>
                                        <p:tav tm="100000">
                                          <p:val>
                                            <p:strVal val="#ppt_x-0.05"/>
                                          </p:val>
                                        </p:tav>
                                      </p:tavLst>
                                    </p:anim>
                                    <p:anim calcmode="lin" valueType="num">
                                      <p:cBhvr>
                                        <p:cTn id="40" dur="800" decel="100000" fill="hold"/>
                                        <p:tgtEl>
                                          <p:spTgt spid="5"/>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800" decel="100000"/>
                                        <p:tgtEl>
                                          <p:spTgt spid="7"/>
                                        </p:tgtEl>
                                      </p:cBhvr>
                                    </p:animEffect>
                                    <p:anim calcmode="lin" valueType="num">
                                      <p:cBhvr>
                                        <p:cTn id="48" dur="800" decel="100000" fill="hold"/>
                                        <p:tgtEl>
                                          <p:spTgt spid="7"/>
                                        </p:tgtEl>
                                        <p:attrNameLst>
                                          <p:attrName>style.rotation</p:attrName>
                                        </p:attrNameLst>
                                      </p:cBhvr>
                                      <p:tavLst>
                                        <p:tav tm="0">
                                          <p:val>
                                            <p:fltVal val="-90"/>
                                          </p:val>
                                        </p:tav>
                                        <p:tav tm="100000">
                                          <p:val>
                                            <p:fltVal val="0"/>
                                          </p:val>
                                        </p:tav>
                                      </p:tavLst>
                                    </p:anim>
                                    <p:anim calcmode="lin" valueType="num">
                                      <p:cBhvr>
                                        <p:cTn id="49" dur="800" decel="100000" fill="hold"/>
                                        <p:tgtEl>
                                          <p:spTgt spid="7"/>
                                        </p:tgtEl>
                                        <p:attrNameLst>
                                          <p:attrName>ppt_x</p:attrName>
                                        </p:attrNameLst>
                                      </p:cBhvr>
                                      <p:tavLst>
                                        <p:tav tm="0">
                                          <p:val>
                                            <p:strVal val="#ppt_x+0.4"/>
                                          </p:val>
                                        </p:tav>
                                        <p:tav tm="100000">
                                          <p:val>
                                            <p:strVal val="#ppt_x-0.05"/>
                                          </p:val>
                                        </p:tav>
                                      </p:tavLst>
                                    </p:anim>
                                    <p:anim calcmode="lin" valueType="num">
                                      <p:cBhvr>
                                        <p:cTn id="50" dur="800" decel="100000" fill="hold"/>
                                        <p:tgtEl>
                                          <p:spTgt spid="7"/>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88524" fill="hold"/>
                                        <p:tgtEl>
                                          <p:spTgt spid="7"/>
                                        </p:tgtEl>
                                      </p:cBhvr>
                                    </p:cmd>
                                  </p:childTnLst>
                                </p:cTn>
                              </p:par>
                            </p:childTnLst>
                          </p:cTn>
                        </p:par>
                      </p:childTnLst>
                    </p:cTn>
                  </p:par>
                </p:childTnLst>
              </p:cTn>
              <p:nextCondLst>
                <p:cond evt="onClick" delay="0">
                  <p:tgtEl>
                    <p:spTgt spid="7"/>
                  </p:tgtEl>
                </p:cond>
              </p:nextCondLst>
            </p:seq>
            <p:audio>
              <p:cMediaNode>
                <p:cTn id="5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uru Gobind Singh Ji"/>
          <p:cNvPicPr>
            <a:picLocks noChangeAspect="1" noChangeArrowheads="1"/>
          </p:cNvPicPr>
          <p:nvPr/>
        </p:nvPicPr>
        <p:blipFill>
          <a:blip r:embed="rId3" cstate="print"/>
          <a:srcRect/>
          <a:stretch>
            <a:fillRect/>
          </a:stretch>
        </p:blipFill>
        <p:spPr bwMode="auto">
          <a:xfrm>
            <a:off x="0" y="0"/>
            <a:ext cx="2915816" cy="4248472"/>
          </a:xfrm>
          <a:prstGeom prst="rect">
            <a:avLst/>
          </a:prstGeom>
          <a:noFill/>
        </p:spPr>
      </p:pic>
      <p:sp>
        <p:nvSpPr>
          <p:cNvPr id="5" name="Rectangle 4"/>
          <p:cNvSpPr/>
          <p:nvPr/>
        </p:nvSpPr>
        <p:spPr>
          <a:xfrm>
            <a:off x="2989750" y="0"/>
            <a:ext cx="6154250"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Gobind</a:t>
            </a: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Singh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sp>
        <p:nvSpPr>
          <p:cNvPr id="6" name="TextBox 5"/>
          <p:cNvSpPr txBox="1"/>
          <p:nvPr/>
        </p:nvSpPr>
        <p:spPr>
          <a:xfrm>
            <a:off x="2915816" y="980728"/>
            <a:ext cx="6228184" cy="3416320"/>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lived form 1666 to 1708</a:t>
            </a:r>
          </a:p>
          <a:p>
            <a:pPr>
              <a:buFont typeface="Wingdings" pitchFamily="2" charset="2"/>
              <a:buChar char="ü"/>
            </a:pPr>
            <a:r>
              <a:rPr lang="en-GB" i="1" dirty="0" smtClean="0">
                <a:solidFill>
                  <a:srgbClr val="00B0F0"/>
                </a:solidFill>
                <a:latin typeface="Comic Sans MS" pitchFamily="66" charset="0"/>
              </a:rPr>
              <a:t>He was the son of Guru </a:t>
            </a:r>
            <a:r>
              <a:rPr lang="en-GB" i="1" dirty="0" err="1" smtClean="0">
                <a:solidFill>
                  <a:srgbClr val="00B0F0"/>
                </a:solidFill>
                <a:latin typeface="Comic Sans MS" pitchFamily="66" charset="0"/>
              </a:rPr>
              <a:t>Teghbahadur</a:t>
            </a:r>
            <a:r>
              <a:rPr lang="en-GB" i="1" dirty="0" smtClean="0">
                <a:solidFill>
                  <a:srgbClr val="00B0F0"/>
                </a:solidFill>
                <a:latin typeface="Comic Sans MS" pitchFamily="66" charset="0"/>
              </a:rPr>
              <a:t> and became a guru when he was the same age as me!</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He was very clever and was smart in lots of different subjects and went to a good school</a:t>
            </a:r>
          </a:p>
          <a:p>
            <a:pPr>
              <a:buFont typeface="Wingdings" pitchFamily="2" charset="2"/>
              <a:buChar char="ü"/>
            </a:pPr>
            <a:r>
              <a:rPr lang="en-GB" i="1" dirty="0" smtClean="0">
                <a:solidFill>
                  <a:srgbClr val="00B0F0"/>
                </a:solidFill>
                <a:latin typeface="Comic Sans MS" pitchFamily="66" charset="0"/>
              </a:rPr>
              <a:t>He used to do army training and made the same impact on others by making it known. But he made it to show  he would defend Sikhism if they were being hurt.</a:t>
            </a:r>
          </a:p>
          <a:p>
            <a:pPr>
              <a:buFont typeface="Wingdings" pitchFamily="2" charset="2"/>
              <a:buChar char="ü"/>
            </a:pPr>
            <a:r>
              <a:rPr lang="en-GB" i="1" dirty="0" smtClean="0">
                <a:solidFill>
                  <a:srgbClr val="00B0F0"/>
                </a:solidFill>
                <a:latin typeface="Comic Sans MS" pitchFamily="66" charset="0"/>
              </a:rPr>
              <a:t>He was the last human Guru.</a:t>
            </a:r>
          </a:p>
          <a:p>
            <a:pPr>
              <a:buFont typeface="Wingdings" pitchFamily="2" charset="2"/>
              <a:buChar char="ü"/>
            </a:pPr>
            <a:r>
              <a:rPr lang="en-GB" i="1" dirty="0" smtClean="0">
                <a:solidFill>
                  <a:srgbClr val="00B0F0"/>
                </a:solidFill>
                <a:latin typeface="Comic Sans MS" pitchFamily="66" charset="0"/>
              </a:rPr>
              <a:t>The previous Guru’s all showed sacrifice and respect. This is what he was given by other people. He asked for 5 people who would die for him and 5 men came up</a:t>
            </a:r>
          </a:p>
        </p:txBody>
      </p:sp>
      <p:sp>
        <p:nvSpPr>
          <p:cNvPr id="8" name="TextBox 7"/>
          <p:cNvSpPr txBox="1"/>
          <p:nvPr/>
        </p:nvSpPr>
        <p:spPr>
          <a:xfrm>
            <a:off x="0" y="4293096"/>
            <a:ext cx="9144000" cy="2862322"/>
          </a:xfrm>
          <a:prstGeom prst="rect">
            <a:avLst/>
          </a:prstGeom>
          <a:noFill/>
        </p:spPr>
        <p:txBody>
          <a:bodyPr wrap="square" rtlCol="0">
            <a:spAutoFit/>
          </a:bodyPr>
          <a:lstStyle/>
          <a:p>
            <a:r>
              <a:rPr lang="en-GB" i="1" dirty="0" smtClean="0">
                <a:solidFill>
                  <a:srgbClr val="00B0F0"/>
                </a:solidFill>
                <a:latin typeface="Comic Sans MS" pitchFamily="66" charset="0"/>
              </a:rPr>
              <a:t>He took them into a tent and the crowd heard swords. They saw blood on his sword but, it was a trick. Later on 5 men came out who were really nicely dressed and this was called the </a:t>
            </a:r>
            <a:r>
              <a:rPr lang="en-GB" i="1" dirty="0" err="1" smtClean="0">
                <a:solidFill>
                  <a:srgbClr val="00B0F0"/>
                </a:solidFill>
                <a:latin typeface="Comic Sans MS" pitchFamily="66" charset="0"/>
              </a:rPr>
              <a:t>Khalsa</a:t>
            </a:r>
            <a:r>
              <a:rPr lang="en-GB" i="1" dirty="0" smtClean="0">
                <a:solidFill>
                  <a:srgbClr val="00B0F0"/>
                </a:solidFill>
                <a:latin typeface="Comic Sans MS" pitchFamily="66" charset="0"/>
              </a:rPr>
              <a:t> he put gods love on them and they were role models</a:t>
            </a:r>
          </a:p>
          <a:p>
            <a:pPr>
              <a:buFont typeface="Wingdings" pitchFamily="2" charset="2"/>
              <a:buChar char="ü"/>
            </a:pPr>
            <a:r>
              <a:rPr lang="en-GB" i="1" dirty="0" smtClean="0">
                <a:solidFill>
                  <a:srgbClr val="00B0F0"/>
                </a:solidFill>
                <a:latin typeface="Comic Sans MS" pitchFamily="66" charset="0"/>
              </a:rPr>
              <a:t>This Guru was very powerful. The five K’s were what the </a:t>
            </a:r>
            <a:r>
              <a:rPr lang="en-GB" i="1" dirty="0" err="1" smtClean="0">
                <a:solidFill>
                  <a:srgbClr val="00B0F0"/>
                </a:solidFill>
                <a:latin typeface="Comic Sans MS" pitchFamily="66" charset="0"/>
              </a:rPr>
              <a:t>Khalsa</a:t>
            </a:r>
            <a:r>
              <a:rPr lang="en-GB" i="1" dirty="0" smtClean="0">
                <a:solidFill>
                  <a:srgbClr val="00B0F0"/>
                </a:solidFill>
                <a:latin typeface="Comic Sans MS" pitchFamily="66" charset="0"/>
              </a:rPr>
              <a:t> people had and to be very religious you needed these. He made a big impact on people by getting lots of people to follow him  and following the 5k’s</a:t>
            </a:r>
          </a:p>
          <a:p>
            <a:pPr>
              <a:buFont typeface="Wingdings" pitchFamily="2" charset="2"/>
              <a:buChar char="ü"/>
            </a:pPr>
            <a:r>
              <a:rPr lang="en-GB" i="1" dirty="0" smtClean="0">
                <a:solidFill>
                  <a:srgbClr val="00B0F0"/>
                </a:solidFill>
                <a:latin typeface="Comic Sans MS" pitchFamily="66" charset="0"/>
              </a:rPr>
              <a:t>The man was very intelligent and decided the next Guru was going to be a book which would live forever. All the Sikhs were happy with this and treated it with the amount of respect people would get</a:t>
            </a:r>
          </a:p>
          <a:p>
            <a:endParaRPr lang="en-GB" dirty="0">
              <a:solidFill>
                <a:srgbClr val="00B0F0"/>
              </a:solidFill>
              <a:latin typeface="Comic Sans MS" pitchFamily="66" charset="0"/>
            </a:endParaRPr>
          </a:p>
        </p:txBody>
      </p:sp>
      <p:pic>
        <p:nvPicPr>
          <p:cNvPr id="9" name="Recorded Sound">
            <a:hlinkClick r:id="" action="ppaction://media"/>
          </p:cNvPr>
          <p:cNvPicPr>
            <a:picLocks noRot="1" noChangeAspect="1"/>
          </p:cNvPicPr>
          <p:nvPr>
            <a:wavAudioFile r:embed="rId1" name="Recorded Sound"/>
          </p:nvPr>
        </p:nvPicPr>
        <p:blipFill>
          <a:blip r:embed="rId4" cstate="print"/>
          <a:stretch>
            <a:fillRect/>
          </a:stretch>
        </p:blipFill>
        <p:spPr>
          <a:xfrm>
            <a:off x="8316416" y="8367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93" restart="whenNotActive" fill="hold" evtFilter="cancelBubble" nodeType="interactiveSeq">
                <p:stCondLst>
                  <p:cond evt="onClick" delay="0">
                    <p:tgtEl>
                      <p:spTgt spid="9"/>
                    </p:tgtEl>
                  </p:cond>
                </p:stCondLst>
                <p:endSync evt="end" delay="0">
                  <p:rtn val="all"/>
                </p:endSync>
                <p:childTnLst>
                  <p:par>
                    <p:cTn id="94" fill="hold">
                      <p:stCondLst>
                        <p:cond delay="0"/>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101537" fill="hold"/>
                                        <p:tgtEl>
                                          <p:spTgt spid="9"/>
                                        </p:tgtEl>
                                      </p:cBhvr>
                                    </p:cmd>
                                  </p:childTnLst>
                                </p:cTn>
                              </p:par>
                            </p:childTnLst>
                          </p:cTn>
                        </p:par>
                      </p:childTnLst>
                    </p:cTn>
                  </p:par>
                </p:childTnLst>
              </p:cTn>
              <p:nextCondLst>
                <p:cond evt="onClick" delay="0">
                  <p:tgtEl>
                    <p:spTgt spid="9"/>
                  </p:tgtEl>
                </p:cond>
              </p:nextCondLst>
            </p:seq>
            <p:audio>
              <p:cMediaNode>
                <p:cTn id="98"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harisingh.com/Images/hssggs4.jpg"/>
          <p:cNvPicPr>
            <a:picLocks noChangeAspect="1" noChangeArrowheads="1"/>
          </p:cNvPicPr>
          <p:nvPr/>
        </p:nvPicPr>
        <p:blipFill>
          <a:blip r:embed="rId3" cstate="print"/>
          <a:srcRect b="17780"/>
          <a:stretch>
            <a:fillRect/>
          </a:stretch>
        </p:blipFill>
        <p:spPr bwMode="auto">
          <a:xfrm>
            <a:off x="0" y="0"/>
            <a:ext cx="4067944" cy="3861048"/>
          </a:xfrm>
          <a:prstGeom prst="rect">
            <a:avLst/>
          </a:prstGeom>
          <a:noFill/>
        </p:spPr>
      </p:pic>
      <p:sp>
        <p:nvSpPr>
          <p:cNvPr id="6" name="Rectangle 5"/>
          <p:cNvSpPr/>
          <p:nvPr/>
        </p:nvSpPr>
        <p:spPr>
          <a:xfrm>
            <a:off x="3995936" y="0"/>
            <a:ext cx="5148064" cy="1754326"/>
          </a:xfrm>
          <a:prstGeom prst="rect">
            <a:avLst/>
          </a:prstGeom>
        </p:spPr>
        <p:txBody>
          <a:bodyPr wrap="square">
            <a:spAutoFit/>
          </a:bodyPr>
          <a:lstStyle/>
          <a:p>
            <a:pPr lvl="0" algn="ctr"/>
            <a:r>
              <a:rPr lang="en-US" sz="5400" b="1" i="1" dirty="0" smtClean="0">
                <a:ln w="19050">
                  <a:solidFill>
                    <a:srgbClr val="1F497D">
                      <a:tint val="1000"/>
                    </a:srgbClr>
                  </a:solidFill>
                  <a:prstDash val="solid"/>
                </a:ln>
                <a:solidFill>
                  <a:srgbClr val="00B0F0"/>
                </a:solidFill>
                <a:effectLst>
                  <a:outerShdw blurRad="50000" dist="50800" dir="7500000" algn="tl">
                    <a:srgbClr val="000000">
                      <a:shade val="5000"/>
                      <a:alpha val="35000"/>
                    </a:srgbClr>
                  </a:outerShdw>
                </a:effectLst>
              </a:rPr>
              <a:t>Guru Granth Sahib </a:t>
            </a:r>
            <a:r>
              <a:rPr lang="en-US" sz="5400" b="1" i="1" dirty="0" err="1" smtClean="0">
                <a:ln w="19050">
                  <a:solidFill>
                    <a:srgbClr val="1F497D">
                      <a:tint val="1000"/>
                    </a:srgbClr>
                  </a:solidFill>
                  <a:prstDash val="solid"/>
                </a:ln>
                <a:solidFill>
                  <a:srgbClr val="00B0F0"/>
                </a:solidFill>
                <a:effectLst>
                  <a:outerShdw blurRad="50000" dist="50800" dir="7500000" algn="tl">
                    <a:srgbClr val="000000">
                      <a:shade val="5000"/>
                      <a:alpha val="35000"/>
                    </a:srgbClr>
                  </a:outerShdw>
                </a:effectLst>
              </a:rPr>
              <a:t>Ji</a:t>
            </a:r>
            <a:endParaRPr lang="en-US" sz="5400" b="1" i="1" dirty="0">
              <a:ln w="19050">
                <a:solidFill>
                  <a:srgbClr val="1F497D">
                    <a:tint val="1000"/>
                  </a:srgbClr>
                </a:solidFill>
                <a:prstDash val="solid"/>
              </a:ln>
              <a:solidFill>
                <a:srgbClr val="00B0F0"/>
              </a:solidFill>
              <a:effectLst>
                <a:outerShdw blurRad="50000" dist="50800" dir="7500000" algn="tl">
                  <a:srgbClr val="000000">
                    <a:shade val="5000"/>
                    <a:alpha val="35000"/>
                  </a:srgbClr>
                </a:outerShdw>
              </a:effectLst>
            </a:endParaRPr>
          </a:p>
        </p:txBody>
      </p:sp>
      <p:sp>
        <p:nvSpPr>
          <p:cNvPr id="7" name="TextBox 6"/>
          <p:cNvSpPr txBox="1"/>
          <p:nvPr/>
        </p:nvSpPr>
        <p:spPr>
          <a:xfrm>
            <a:off x="4067944" y="1628800"/>
            <a:ext cx="5076056" cy="1200329"/>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This is the 11</a:t>
            </a:r>
            <a:r>
              <a:rPr lang="en-GB" i="1" baseline="30000" dirty="0" smtClean="0">
                <a:solidFill>
                  <a:srgbClr val="00B0F0"/>
                </a:solidFill>
                <a:latin typeface="Comic Sans MS" pitchFamily="66" charset="0"/>
              </a:rPr>
              <a:t>th</a:t>
            </a:r>
            <a:r>
              <a:rPr lang="en-GB" i="1" dirty="0" smtClean="0">
                <a:solidFill>
                  <a:srgbClr val="00B0F0"/>
                </a:solidFill>
                <a:latin typeface="Comic Sans MS" pitchFamily="66" charset="0"/>
              </a:rPr>
              <a:t> guru and is still around today and will never go</a:t>
            </a:r>
          </a:p>
          <a:p>
            <a:pPr>
              <a:buFont typeface="Wingdings" pitchFamily="2" charset="2"/>
              <a:buChar char="ü"/>
            </a:pPr>
            <a:r>
              <a:rPr lang="en-GB" i="1" dirty="0" smtClean="0">
                <a:solidFill>
                  <a:srgbClr val="00B0F0"/>
                </a:solidFill>
                <a:latin typeface="Comic Sans MS" pitchFamily="66" charset="0"/>
              </a:rPr>
              <a:t>All of the Guru’s teachings are in this book . The main thing is to teach everyone equal.</a:t>
            </a:r>
            <a:endParaRPr lang="en-GB" i="1" dirty="0">
              <a:solidFill>
                <a:srgbClr val="00B0F0"/>
              </a:solidFill>
              <a:latin typeface="Comic Sans MS" pitchFamily="66" charset="0"/>
            </a:endParaRPr>
          </a:p>
        </p:txBody>
      </p:sp>
      <p:sp>
        <p:nvSpPr>
          <p:cNvPr id="8" name="TextBox 7"/>
          <p:cNvSpPr txBox="1"/>
          <p:nvPr/>
        </p:nvSpPr>
        <p:spPr>
          <a:xfrm>
            <a:off x="3923928" y="2852936"/>
            <a:ext cx="5220072" cy="2308324"/>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It isn’t just about the Guru’s and there was more people from other religions who were in it.</a:t>
            </a:r>
          </a:p>
          <a:p>
            <a:pPr>
              <a:buFont typeface="Wingdings" pitchFamily="2" charset="2"/>
              <a:buChar char="ü"/>
            </a:pPr>
            <a:r>
              <a:rPr lang="en-GB" i="1" dirty="0" smtClean="0">
                <a:solidFill>
                  <a:srgbClr val="00B0F0"/>
                </a:solidFill>
                <a:latin typeface="Comic Sans MS" pitchFamily="66" charset="0"/>
              </a:rPr>
              <a:t>It is written in Punjabi and in the language made  by a guru called </a:t>
            </a:r>
            <a:r>
              <a:rPr lang="en-GB" i="1" dirty="0" err="1" smtClean="0">
                <a:solidFill>
                  <a:srgbClr val="00B0F0"/>
                </a:solidFill>
                <a:latin typeface="Comic Sans MS" pitchFamily="66" charset="0"/>
              </a:rPr>
              <a:t>Gurmukhi</a:t>
            </a:r>
            <a:r>
              <a:rPr lang="en-GB" i="1" dirty="0" smtClean="0">
                <a:solidFill>
                  <a:srgbClr val="00B0F0"/>
                </a:solidFill>
                <a:latin typeface="Comic Sans MS" pitchFamily="66" charset="0"/>
              </a:rPr>
              <a:t> </a:t>
            </a:r>
          </a:p>
          <a:p>
            <a:pPr>
              <a:buFont typeface="Wingdings" pitchFamily="2" charset="2"/>
              <a:buChar char="ü"/>
            </a:pPr>
            <a:endParaRPr lang="en-GB" i="1" dirty="0" smtClean="0">
              <a:solidFill>
                <a:srgbClr val="00B0F0"/>
              </a:solidFill>
              <a:latin typeface="Comic Sans MS" pitchFamily="66" charset="0"/>
            </a:endParaRPr>
          </a:p>
          <a:p>
            <a:pPr>
              <a:buFont typeface="Wingdings" pitchFamily="2" charset="2"/>
              <a:buChar char="ü"/>
            </a:pPr>
            <a:endParaRPr lang="en-GB" i="1" dirty="0" smtClean="0">
              <a:solidFill>
                <a:srgbClr val="00B0F0"/>
              </a:solidFill>
              <a:latin typeface="Comic Sans MS" pitchFamily="66" charset="0"/>
            </a:endParaRPr>
          </a:p>
          <a:p>
            <a:pPr>
              <a:buFont typeface="Wingdings" pitchFamily="2" charset="2"/>
              <a:buChar char="ü"/>
            </a:pPr>
            <a:endParaRPr lang="en-GB" i="1" dirty="0">
              <a:solidFill>
                <a:srgbClr val="00B0F0"/>
              </a:solidFill>
              <a:latin typeface="Comic Sans MS" pitchFamily="66" charset="0"/>
            </a:endParaRPr>
          </a:p>
        </p:txBody>
      </p:sp>
      <p:sp>
        <p:nvSpPr>
          <p:cNvPr id="10" name="TextBox 9"/>
          <p:cNvSpPr txBox="1"/>
          <p:nvPr/>
        </p:nvSpPr>
        <p:spPr>
          <a:xfrm>
            <a:off x="3851920" y="4549676"/>
            <a:ext cx="5292080" cy="2308324"/>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This text is just like a god and has to be treated with a lot of care if your using it. You have to first wash your hands, you can’t have your shoes on and you have to cover your head in something to show respect.</a:t>
            </a:r>
          </a:p>
          <a:p>
            <a:pPr>
              <a:buFont typeface="Wingdings" pitchFamily="2" charset="2"/>
              <a:buChar char="ü"/>
            </a:pPr>
            <a:r>
              <a:rPr lang="en-GB" i="1" dirty="0" smtClean="0">
                <a:solidFill>
                  <a:srgbClr val="00B0F0"/>
                </a:solidFill>
                <a:latin typeface="Comic Sans MS" pitchFamily="66" charset="0"/>
              </a:rPr>
              <a:t>You have to put it correctly. And is placed somewhere really high so it is safe and no accidents happen</a:t>
            </a:r>
            <a:endParaRPr lang="en-GB" i="1" dirty="0">
              <a:solidFill>
                <a:srgbClr val="00B0F0"/>
              </a:solidFill>
              <a:latin typeface="Comic Sans MS" pitchFamily="66" charset="0"/>
            </a:endParaRPr>
          </a:p>
        </p:txBody>
      </p:sp>
      <p:pic>
        <p:nvPicPr>
          <p:cNvPr id="11" name="Recorded Sound">
            <a:hlinkClick r:id="" action="ppaction://media"/>
          </p:cNvPr>
          <p:cNvPicPr>
            <a:picLocks noRot="1" noChangeAspect="1"/>
          </p:cNvPicPr>
          <p:nvPr>
            <a:wavAudioFile r:embed="rId1" name="Recorded Sound"/>
          </p:nvPr>
        </p:nvPicPr>
        <p:blipFill>
          <a:blip r:embed="rId4" cstate="print"/>
          <a:stretch>
            <a:fillRect/>
          </a:stretch>
        </p:blipFill>
        <p:spPr>
          <a:xfrm>
            <a:off x="8172400" y="62068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
                                        <p:tgtEl>
                                          <p:spTgt spid="8"/>
                                        </p:tgtEl>
                                      </p:cBhvr>
                                    </p:animEffect>
                                    <p:anim calcmode="lin" valueType="num">
                                      <p:cBhvr>
                                        <p:cTn id="17" dur="400" fill="hold"/>
                                        <p:tgtEl>
                                          <p:spTgt spid="8"/>
                                        </p:tgtEl>
                                        <p:attrNameLst>
                                          <p:attrName>ppt_x</p:attrName>
                                        </p:attrNameLst>
                                      </p:cBhvr>
                                      <p:tavLst>
                                        <p:tav tm="0">
                                          <p:val>
                                            <p:strVal val="#ppt_x"/>
                                          </p:val>
                                        </p:tav>
                                        <p:tav tm="100000">
                                          <p:val>
                                            <p:strVal val="#ppt_x"/>
                                          </p:val>
                                        </p:tav>
                                      </p:tavLst>
                                    </p:anim>
                                    <p:anim calcmode="lin" valueType="num">
                                      <p:cBhvr>
                                        <p:cTn id="18" dur="400" fill="hold"/>
                                        <p:tgtEl>
                                          <p:spTgt spid="8"/>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anim calcmode="lin" valueType="num">
                                      <p:cBhvr>
                                        <p:cTn id="26" dur="400" fill="hold"/>
                                        <p:tgtEl>
                                          <p:spTgt spid="10"/>
                                        </p:tgtEl>
                                        <p:attrNameLst>
                                          <p:attrName>ppt_x</p:attrName>
                                        </p:attrNameLst>
                                      </p:cBhvr>
                                      <p:tavLst>
                                        <p:tav tm="0">
                                          <p:val>
                                            <p:strVal val="#ppt_x"/>
                                          </p:val>
                                        </p:tav>
                                        <p:tav tm="100000">
                                          <p:val>
                                            <p:strVal val="#ppt_x"/>
                                          </p:val>
                                        </p:tav>
                                      </p:tavLst>
                                    </p:anim>
                                    <p:anim calcmode="lin" valueType="num">
                                      <p:cBhvr>
                                        <p:cTn id="27" dur="400" fill="hold"/>
                                        <p:tgtEl>
                                          <p:spTgt spid="10"/>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7650"/>
                                        </p:tgtEl>
                                        <p:attrNameLst>
                                          <p:attrName>style.visibility</p:attrName>
                                        </p:attrNameLst>
                                      </p:cBhvr>
                                      <p:to>
                                        <p:strVal val="visible"/>
                                      </p:to>
                                    </p:set>
                                    <p:animEffect transition="in" filter="fade">
                                      <p:cBhvr>
                                        <p:cTn id="34" dur="100"/>
                                        <p:tgtEl>
                                          <p:spTgt spid="27650"/>
                                        </p:tgtEl>
                                      </p:cBhvr>
                                    </p:animEffect>
                                    <p:anim calcmode="lin" valueType="num">
                                      <p:cBhvr>
                                        <p:cTn id="35" dur="400" fill="hold"/>
                                        <p:tgtEl>
                                          <p:spTgt spid="27650"/>
                                        </p:tgtEl>
                                        <p:attrNameLst>
                                          <p:attrName>ppt_x</p:attrName>
                                        </p:attrNameLst>
                                      </p:cBhvr>
                                      <p:tavLst>
                                        <p:tav tm="0">
                                          <p:val>
                                            <p:strVal val="#ppt_x"/>
                                          </p:val>
                                        </p:tav>
                                        <p:tav tm="100000">
                                          <p:val>
                                            <p:strVal val="#ppt_x"/>
                                          </p:val>
                                        </p:tav>
                                      </p:tavLst>
                                    </p:anim>
                                    <p:anim calcmode="lin" valueType="num">
                                      <p:cBhvr>
                                        <p:cTn id="36" dur="400" fill="hold"/>
                                        <p:tgtEl>
                                          <p:spTgt spid="27650"/>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76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76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27650"/>
                                        </p:tgtEl>
                                        <p:attrNameLst>
                                          <p:attrName>style.visibility</p:attrName>
                                        </p:attrNameLst>
                                      </p:cBhvr>
                                      <p:to>
                                        <p:strVal val="visible"/>
                                      </p:to>
                                    </p:set>
                                    <p:animEffect transition="in" filter="fade">
                                      <p:cBhvr>
                                        <p:cTn id="43" dur="100"/>
                                        <p:tgtEl>
                                          <p:spTgt spid="27650"/>
                                        </p:tgtEl>
                                      </p:cBhvr>
                                    </p:animEffect>
                                    <p:anim calcmode="lin" valueType="num">
                                      <p:cBhvr>
                                        <p:cTn id="44" dur="400" fill="hold"/>
                                        <p:tgtEl>
                                          <p:spTgt spid="27650"/>
                                        </p:tgtEl>
                                        <p:attrNameLst>
                                          <p:attrName>ppt_x</p:attrName>
                                        </p:attrNameLst>
                                      </p:cBhvr>
                                      <p:tavLst>
                                        <p:tav tm="0">
                                          <p:val>
                                            <p:strVal val="#ppt_x"/>
                                          </p:val>
                                        </p:tav>
                                        <p:tav tm="100000">
                                          <p:val>
                                            <p:strVal val="#ppt_x"/>
                                          </p:val>
                                        </p:tav>
                                      </p:tavLst>
                                    </p:anim>
                                    <p:anim calcmode="lin" valueType="num">
                                      <p:cBhvr>
                                        <p:cTn id="45" dur="400" fill="hold"/>
                                        <p:tgtEl>
                                          <p:spTgt spid="27650"/>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76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76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
                                        <p:tgtEl>
                                          <p:spTgt spid="11"/>
                                        </p:tgtEl>
                                      </p:cBhvr>
                                    </p:animEffect>
                                    <p:anim calcmode="lin" valueType="num">
                                      <p:cBhvr>
                                        <p:cTn id="53" dur="400" fill="hold"/>
                                        <p:tgtEl>
                                          <p:spTgt spid="11"/>
                                        </p:tgtEl>
                                        <p:attrNameLst>
                                          <p:attrName>ppt_x</p:attrName>
                                        </p:attrNameLst>
                                      </p:cBhvr>
                                      <p:tavLst>
                                        <p:tav tm="0">
                                          <p:val>
                                            <p:strVal val="#ppt_x"/>
                                          </p:val>
                                        </p:tav>
                                        <p:tav tm="100000">
                                          <p:val>
                                            <p:strVal val="#ppt_x"/>
                                          </p:val>
                                        </p:tav>
                                      </p:tavLst>
                                    </p:anim>
                                    <p:anim calcmode="lin" valueType="num">
                                      <p:cBhvr>
                                        <p:cTn id="54" dur="400" fill="hold"/>
                                        <p:tgtEl>
                                          <p:spTgt spid="11"/>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64722" fill="hold"/>
                                        <p:tgtEl>
                                          <p:spTgt spid="11"/>
                                        </p:tgtEl>
                                      </p:cBhvr>
                                    </p:cmd>
                                  </p:childTnLst>
                                </p:cTn>
                              </p:par>
                            </p:childTnLst>
                          </p:cTn>
                        </p:par>
                      </p:childTnLst>
                    </p:cTn>
                  </p:par>
                </p:childTnLst>
              </p:cTn>
              <p:nextCondLst>
                <p:cond evt="onClick" delay="0">
                  <p:tgtEl>
                    <p:spTgt spid="11"/>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754326"/>
          </a:xfrm>
          <a:prstGeom prst="rect">
            <a:avLst/>
          </a:prstGeom>
          <a:noFill/>
        </p:spPr>
        <p:txBody>
          <a:bodyPr wrap="squar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Wh</a:t>
            </a: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y are religious leaders important?</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sp>
        <p:nvSpPr>
          <p:cNvPr id="5" name="TextBox 4"/>
          <p:cNvSpPr txBox="1"/>
          <p:nvPr/>
        </p:nvSpPr>
        <p:spPr>
          <a:xfrm>
            <a:off x="0" y="1844824"/>
            <a:ext cx="9144000" cy="4801314"/>
          </a:xfrm>
          <a:prstGeom prst="rect">
            <a:avLst/>
          </a:prstGeom>
          <a:noFill/>
        </p:spPr>
        <p:txBody>
          <a:bodyPr wrap="square" rtlCol="0">
            <a:spAutoFit/>
          </a:bodyPr>
          <a:lstStyle/>
          <a:p>
            <a:r>
              <a:rPr lang="en-GB" i="1" dirty="0" smtClean="0">
                <a:solidFill>
                  <a:srgbClr val="00B0F0"/>
                </a:solidFill>
                <a:latin typeface="Comic Sans MS" pitchFamily="66" charset="0"/>
              </a:rPr>
              <a:t>As you can see there are lots of reasons for why religious leaders are important. Without them we could maybe not be here and maybe there would still be lots of bad people in the world like the emperor. We would not be able to do anything we want. </a:t>
            </a:r>
          </a:p>
          <a:p>
            <a:r>
              <a:rPr lang="en-GB" i="1" dirty="0" smtClean="0">
                <a:solidFill>
                  <a:srgbClr val="00B0F0"/>
                </a:solidFill>
                <a:latin typeface="Comic Sans MS" pitchFamily="66" charset="0"/>
              </a:rPr>
              <a:t>People would still be mean to you because you were a Sikh and you could maybe be killed because of that. If religious leaders weren’t here people  would not be smart, happy, respected, courageous, honest loyal and strong. Life would be very terrible and lots of people would die because everyone would be scarred to say something to them back.</a:t>
            </a:r>
          </a:p>
          <a:p>
            <a:r>
              <a:rPr lang="en-GB" i="1" dirty="0" smtClean="0">
                <a:solidFill>
                  <a:srgbClr val="00B0F0"/>
                </a:solidFill>
                <a:latin typeface="Comic Sans MS" pitchFamily="66" charset="0"/>
              </a:rPr>
              <a:t>Our life would be very sad and scary. They are very important because if they were not there we would not be able to say what we thought about the things that were going around in the world.</a:t>
            </a:r>
          </a:p>
          <a:p>
            <a:r>
              <a:rPr lang="en-GB" i="1" dirty="0" smtClean="0">
                <a:solidFill>
                  <a:srgbClr val="00B0F0"/>
                </a:solidFill>
                <a:latin typeface="Comic Sans MS" pitchFamily="66" charset="0"/>
              </a:rPr>
              <a:t>Even we wouldn’t be able to win even if we’re strong! It is because god has power which can help him win and he can only defeat thousands of lots of people.</a:t>
            </a:r>
          </a:p>
          <a:p>
            <a:r>
              <a:rPr lang="en-GB" i="1" dirty="0" smtClean="0">
                <a:solidFill>
                  <a:srgbClr val="00B0F0"/>
                </a:solidFill>
                <a:latin typeface="Comic Sans MS" pitchFamily="66" charset="0"/>
              </a:rPr>
              <a:t>I think that religious leaders are really important because they make the world a safe and happy place for us all to live in. Without them life would not be the same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0"/>
            <a:ext cx="2393604" cy="923330"/>
          </a:xfrm>
          <a:prstGeom prst="rect">
            <a:avLst/>
          </a:prstGeom>
          <a:noFill/>
        </p:spPr>
        <p:txBody>
          <a:bodyPr wrap="none" lIns="91440" tIns="45720" rIns="91440" bIns="45720">
            <a:spAutoFit/>
          </a:bodyPr>
          <a:lstStyle/>
          <a:p>
            <a:pPr algn="ct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Sikhism</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sp>
        <p:nvSpPr>
          <p:cNvPr id="6" name="TextBox 5"/>
          <p:cNvSpPr txBox="1"/>
          <p:nvPr/>
        </p:nvSpPr>
        <p:spPr>
          <a:xfrm>
            <a:off x="467544" y="1052736"/>
            <a:ext cx="8460432" cy="3139321"/>
          </a:xfrm>
          <a:prstGeom prst="rect">
            <a:avLst/>
          </a:prstGeom>
          <a:noFill/>
        </p:spPr>
        <p:txBody>
          <a:bodyPr wrap="square" rtlCol="0">
            <a:spAutoFit/>
          </a:bodyPr>
          <a:lstStyle/>
          <a:p>
            <a:pPr>
              <a:buFont typeface="Wingdings" pitchFamily="2" charset="2"/>
              <a:buChar char="ü"/>
            </a:pPr>
            <a:r>
              <a:rPr lang="en-GB" sz="2000" dirty="0">
                <a:solidFill>
                  <a:srgbClr val="00B0F0"/>
                </a:solidFill>
              </a:rPr>
              <a:t> </a:t>
            </a:r>
            <a:r>
              <a:rPr lang="en-GB" sz="2000" dirty="0" smtClean="0">
                <a:solidFill>
                  <a:srgbClr val="00B0F0"/>
                </a:solidFill>
                <a:latin typeface="Comic Sans MS" pitchFamily="66" charset="0"/>
              </a:rPr>
              <a:t>There are about 20 million Sikhs in the world</a:t>
            </a:r>
          </a:p>
          <a:p>
            <a:pPr>
              <a:buFont typeface="Wingdings" pitchFamily="2" charset="2"/>
              <a:buChar char="ü"/>
            </a:pPr>
            <a:r>
              <a:rPr lang="en-GB" sz="2000" dirty="0" smtClean="0">
                <a:solidFill>
                  <a:srgbClr val="00B0F0"/>
                </a:solidFill>
                <a:latin typeface="Comic Sans MS" pitchFamily="66" charset="0"/>
              </a:rPr>
              <a:t>They found the religion in the 1600’s</a:t>
            </a:r>
          </a:p>
          <a:p>
            <a:pPr>
              <a:buFont typeface="Wingdings" pitchFamily="2" charset="2"/>
              <a:buChar char="ü"/>
            </a:pPr>
            <a:r>
              <a:rPr lang="en-GB" sz="2000" dirty="0" smtClean="0">
                <a:solidFill>
                  <a:srgbClr val="00B0F0"/>
                </a:solidFill>
                <a:latin typeface="Comic Sans MS" pitchFamily="66" charset="0"/>
              </a:rPr>
              <a:t> It was found by Guru Nanak in Pakistan and India</a:t>
            </a:r>
          </a:p>
          <a:p>
            <a:pPr>
              <a:buFont typeface="Wingdings" pitchFamily="2" charset="2"/>
              <a:buChar char="ü"/>
            </a:pPr>
            <a:r>
              <a:rPr lang="en-GB" sz="2000" dirty="0" smtClean="0">
                <a:solidFill>
                  <a:srgbClr val="00B0F0"/>
                </a:solidFill>
                <a:latin typeface="Comic Sans MS" pitchFamily="66" charset="0"/>
              </a:rPr>
              <a:t>The title of the holy book is Guru Granth Sahib</a:t>
            </a:r>
          </a:p>
          <a:p>
            <a:pPr>
              <a:buFont typeface="Wingdings" pitchFamily="2" charset="2"/>
              <a:buChar char="ü"/>
            </a:pPr>
            <a:r>
              <a:rPr lang="en-GB" sz="2000" dirty="0" smtClean="0">
                <a:solidFill>
                  <a:srgbClr val="00B0F0"/>
                </a:solidFill>
                <a:latin typeface="Comic Sans MS" pitchFamily="66" charset="0"/>
              </a:rPr>
              <a:t>They pray at the Gudhwara and at home</a:t>
            </a:r>
          </a:p>
          <a:p>
            <a:pPr>
              <a:buFont typeface="Wingdings" pitchFamily="2" charset="2"/>
              <a:buChar char="ü"/>
            </a:pPr>
            <a:r>
              <a:rPr lang="en-GB" sz="2000" dirty="0" smtClean="0">
                <a:solidFill>
                  <a:srgbClr val="00B0F0"/>
                </a:solidFill>
                <a:latin typeface="Comic Sans MS" pitchFamily="66" charset="0"/>
              </a:rPr>
              <a:t> There are 11 Guru’s but, the last one is the holy book which has all the Guru’s speech in it</a:t>
            </a:r>
          </a:p>
          <a:p>
            <a:pPr>
              <a:buFont typeface="Wingdings" pitchFamily="2" charset="2"/>
              <a:buChar char="ü"/>
            </a:pPr>
            <a:r>
              <a:rPr lang="en-GB" sz="2000" dirty="0" smtClean="0">
                <a:solidFill>
                  <a:srgbClr val="00B0F0"/>
                </a:solidFill>
                <a:latin typeface="Comic Sans MS" pitchFamily="66" charset="0"/>
              </a:rPr>
              <a:t>They believe in the 5K’s which lots of very religious people do in Sikhism, They are:</a:t>
            </a:r>
          </a:p>
          <a:p>
            <a:endParaRPr lang="en-GB" dirty="0" smtClean="0">
              <a:solidFill>
                <a:srgbClr val="00B0F0"/>
              </a:solidFill>
              <a:latin typeface="Comic Sans MS" pitchFamily="66" charset="0"/>
            </a:endParaRPr>
          </a:p>
        </p:txBody>
      </p:sp>
      <p:pic>
        <p:nvPicPr>
          <p:cNvPr id="14338" name="Picture 2" descr="http://www.empowernetwork.com/jimempowered/files/2013/01/5Ks.jpg"/>
          <p:cNvPicPr>
            <a:picLocks noChangeAspect="1" noChangeArrowheads="1"/>
          </p:cNvPicPr>
          <p:nvPr/>
        </p:nvPicPr>
        <p:blipFill>
          <a:blip r:embed="rId3" cstate="print"/>
          <a:srcRect/>
          <a:stretch>
            <a:fillRect/>
          </a:stretch>
        </p:blipFill>
        <p:spPr bwMode="auto">
          <a:xfrm>
            <a:off x="971600" y="2060848"/>
            <a:ext cx="7348429" cy="4165452"/>
          </a:xfrm>
          <a:prstGeom prst="rect">
            <a:avLst/>
          </a:prstGeom>
          <a:noFill/>
        </p:spPr>
      </p:pic>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7452320" y="119675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6">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6">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from="(-#ppt_w/2)" to="(#ppt_x)" calcmode="lin" valueType="num">
                                      <p:cBhvr>
                                        <p:cTn id="34" dur="600" fill="hold">
                                          <p:stCondLst>
                                            <p:cond delay="0"/>
                                          </p:stCondLst>
                                        </p:cTn>
                                        <p:tgtEl>
                                          <p:spTgt spid="6">
                                            <p:txEl>
                                              <p:pRg st="5" end="5"/>
                                            </p:txEl>
                                          </p:spTgt>
                                        </p:tgtEl>
                                        <p:attrNameLst>
                                          <p:attrName>ppt_x</p:attrName>
                                        </p:attrNameLst>
                                      </p:cBhvr>
                                    </p:anim>
                                    <p:anim from="0" to="-1.0" calcmode="lin" valueType="num">
                                      <p:cBhvr>
                                        <p:cTn id="35" dur="200" decel="50000" autoRev="1" fill="hold">
                                          <p:stCondLst>
                                            <p:cond delay="600"/>
                                          </p:stCondLst>
                                        </p:cTn>
                                        <p:tgtEl>
                                          <p:spTgt spid="6">
                                            <p:txEl>
                                              <p:pRg st="5" end="5"/>
                                            </p:txEl>
                                          </p:spTgt>
                                        </p:tgtEl>
                                        <p:attrNameLst>
                                          <p:attrName>xshear</p:attrName>
                                        </p:attrNameLst>
                                      </p:cBhvr>
                                    </p:anim>
                                    <p:animScale>
                                      <p:cBhvr>
                                        <p:cTn id="36" dur="200" decel="100000" autoRev="1" fill="hold">
                                          <p:stCondLst>
                                            <p:cond delay="600"/>
                                          </p:stCondLst>
                                        </p:cTn>
                                        <p:tgtEl>
                                          <p:spTgt spid="6">
                                            <p:txEl>
                                              <p:pRg st="5" end="5"/>
                                            </p:txEl>
                                          </p:spTgt>
                                        </p:tgtEl>
                                      </p:cBhvr>
                                      <p:from x="100000" y="100000"/>
                                      <p:to x="80000" y="100000"/>
                                    </p:animScale>
                                    <p:anim by="(#ppt_h/3+#ppt_w*0.1)" calcmode="lin" valueType="num">
                                      <p:cBhvr additive="sum">
                                        <p:cTn id="37" dur="200" decel="100000" autoRev="1" fill="hold">
                                          <p:stCondLst>
                                            <p:cond delay="600"/>
                                          </p:stCondLst>
                                        </p:cTn>
                                        <p:tgtEl>
                                          <p:spTgt spid="6">
                                            <p:txEl>
                                              <p:pRg st="5" end="5"/>
                                            </p:txEl>
                                          </p:spTgt>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plus(in)">
                                      <p:cBhvr>
                                        <p:cTn id="42" dur="20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80">
                                          <p:stCondLst>
                                            <p:cond delay="0"/>
                                          </p:stCondLst>
                                        </p:cTn>
                                        <p:tgtEl>
                                          <p:spTgt spid="7"/>
                                        </p:tgtEl>
                                      </p:cBhvr>
                                    </p:animEffect>
                                    <p:anim calcmode="lin" valueType="num">
                                      <p:cBhvr>
                                        <p:cTn id="4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gtEl>
                                      </p:cBhvr>
                                      <p:to x="100000" y="60000"/>
                                    </p:animScale>
                                    <p:animScale>
                                      <p:cBhvr>
                                        <p:cTn id="54" dur="166" decel="50000">
                                          <p:stCondLst>
                                            <p:cond delay="676"/>
                                          </p:stCondLst>
                                        </p:cTn>
                                        <p:tgtEl>
                                          <p:spTgt spid="7"/>
                                        </p:tgtEl>
                                      </p:cBhvr>
                                      <p:to x="100000" y="100000"/>
                                    </p:animScale>
                                    <p:animScale>
                                      <p:cBhvr>
                                        <p:cTn id="55" dur="26">
                                          <p:stCondLst>
                                            <p:cond delay="1312"/>
                                          </p:stCondLst>
                                        </p:cTn>
                                        <p:tgtEl>
                                          <p:spTgt spid="7"/>
                                        </p:tgtEl>
                                      </p:cBhvr>
                                      <p:to x="100000" y="80000"/>
                                    </p:animScale>
                                    <p:animScale>
                                      <p:cBhvr>
                                        <p:cTn id="56" dur="166" decel="50000">
                                          <p:stCondLst>
                                            <p:cond delay="1338"/>
                                          </p:stCondLst>
                                        </p:cTn>
                                        <p:tgtEl>
                                          <p:spTgt spid="7"/>
                                        </p:tgtEl>
                                      </p:cBhvr>
                                      <p:to x="100000" y="100000"/>
                                    </p:animScale>
                                    <p:animScale>
                                      <p:cBhvr>
                                        <p:cTn id="57" dur="26">
                                          <p:stCondLst>
                                            <p:cond delay="1642"/>
                                          </p:stCondLst>
                                        </p:cTn>
                                        <p:tgtEl>
                                          <p:spTgt spid="7"/>
                                        </p:tgtEl>
                                      </p:cBhvr>
                                      <p:to x="100000" y="90000"/>
                                    </p:animScale>
                                    <p:animScale>
                                      <p:cBhvr>
                                        <p:cTn id="58" dur="166" decel="50000">
                                          <p:stCondLst>
                                            <p:cond delay="1668"/>
                                          </p:stCondLst>
                                        </p:cTn>
                                        <p:tgtEl>
                                          <p:spTgt spid="7"/>
                                        </p:tgtEl>
                                      </p:cBhvr>
                                      <p:to x="100000" y="100000"/>
                                    </p:animScale>
                                    <p:animScale>
                                      <p:cBhvr>
                                        <p:cTn id="59" dur="26">
                                          <p:stCondLst>
                                            <p:cond delay="1808"/>
                                          </p:stCondLst>
                                        </p:cTn>
                                        <p:tgtEl>
                                          <p:spTgt spid="7"/>
                                        </p:tgtEl>
                                      </p:cBhvr>
                                      <p:to x="100000" y="95000"/>
                                    </p:animScale>
                                    <p:animScale>
                                      <p:cBhvr>
                                        <p:cTn id="60" dur="166" decel="50000">
                                          <p:stCondLst>
                                            <p:cond delay="1834"/>
                                          </p:stCondLst>
                                        </p:cTn>
                                        <p:tgtEl>
                                          <p:spTgt spid="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0" nodeType="clickEffect">
                                  <p:stCondLst>
                                    <p:cond delay="0"/>
                                  </p:stCondLst>
                                  <p:childTnLst>
                                    <p:animEffect transition="out" filter="blinds(horizontal)">
                                      <p:cBhvr>
                                        <p:cTn id="64" dur="500"/>
                                        <p:tgtEl>
                                          <p:spTgt spid="6">
                                            <p:txEl>
                                              <p:pRg st="0" end="0"/>
                                            </p:txEl>
                                          </p:spTgt>
                                        </p:tgtEl>
                                      </p:cBhvr>
                                    </p:animEffect>
                                    <p:set>
                                      <p:cBhvr>
                                        <p:cTn id="65" dur="1" fill="hold">
                                          <p:stCondLst>
                                            <p:cond delay="499"/>
                                          </p:stCondLst>
                                        </p:cTn>
                                        <p:tgtEl>
                                          <p:spTgt spid="6">
                                            <p:txEl>
                                              <p:pRg st="0" end="0"/>
                                            </p:txEl>
                                          </p:spTgt>
                                        </p:tgtEl>
                                        <p:attrNameLst>
                                          <p:attrName>style.visibility</p:attrName>
                                        </p:attrNameLst>
                                      </p:cBhvr>
                                      <p:to>
                                        <p:strVal val="hidden"/>
                                      </p:to>
                                    </p:set>
                                  </p:childTnLst>
                                </p:cTn>
                              </p:par>
                              <p:par>
                                <p:cTn id="66" presetID="3" presetClass="exit" presetSubtype="10" fill="hold" grpId="0" nodeType="withEffect">
                                  <p:stCondLst>
                                    <p:cond delay="0"/>
                                  </p:stCondLst>
                                  <p:childTnLst>
                                    <p:animEffect transition="out" filter="blinds(horizontal)">
                                      <p:cBhvr>
                                        <p:cTn id="67" dur="500"/>
                                        <p:tgtEl>
                                          <p:spTgt spid="6">
                                            <p:txEl>
                                              <p:pRg st="1" end="1"/>
                                            </p:txEl>
                                          </p:spTgt>
                                        </p:tgtEl>
                                      </p:cBhvr>
                                    </p:animEffect>
                                    <p:set>
                                      <p:cBhvr>
                                        <p:cTn id="68" dur="1" fill="hold">
                                          <p:stCondLst>
                                            <p:cond delay="499"/>
                                          </p:stCondLst>
                                        </p:cTn>
                                        <p:tgtEl>
                                          <p:spTgt spid="6">
                                            <p:txEl>
                                              <p:pRg st="1" end="1"/>
                                            </p:txEl>
                                          </p:spTgt>
                                        </p:tgtEl>
                                        <p:attrNameLst>
                                          <p:attrName>style.visibility</p:attrName>
                                        </p:attrNameLst>
                                      </p:cBhvr>
                                      <p:to>
                                        <p:strVal val="hidden"/>
                                      </p:to>
                                    </p:set>
                                  </p:childTnLst>
                                </p:cTn>
                              </p:par>
                              <p:par>
                                <p:cTn id="69" presetID="3" presetClass="exit" presetSubtype="10" fill="hold" grpId="0" nodeType="withEffect">
                                  <p:stCondLst>
                                    <p:cond delay="0"/>
                                  </p:stCondLst>
                                  <p:childTnLst>
                                    <p:animEffect transition="out" filter="blinds(horizontal)">
                                      <p:cBhvr>
                                        <p:cTn id="70" dur="500"/>
                                        <p:tgtEl>
                                          <p:spTgt spid="6">
                                            <p:txEl>
                                              <p:pRg st="2" end="2"/>
                                            </p:txEl>
                                          </p:spTgt>
                                        </p:tgtEl>
                                      </p:cBhvr>
                                    </p:animEffect>
                                    <p:set>
                                      <p:cBhvr>
                                        <p:cTn id="71" dur="1" fill="hold">
                                          <p:stCondLst>
                                            <p:cond delay="499"/>
                                          </p:stCondLst>
                                        </p:cTn>
                                        <p:tgtEl>
                                          <p:spTgt spid="6">
                                            <p:txEl>
                                              <p:pRg st="2" end="2"/>
                                            </p:txEl>
                                          </p:spTgt>
                                        </p:tgtEl>
                                        <p:attrNameLst>
                                          <p:attrName>style.visibility</p:attrName>
                                        </p:attrNameLst>
                                      </p:cBhvr>
                                      <p:to>
                                        <p:strVal val="hidden"/>
                                      </p:to>
                                    </p:set>
                                  </p:childTnLst>
                                </p:cTn>
                              </p:par>
                              <p:par>
                                <p:cTn id="72" presetID="3" presetClass="exit" presetSubtype="10" fill="hold" grpId="0" nodeType="withEffect">
                                  <p:stCondLst>
                                    <p:cond delay="0"/>
                                  </p:stCondLst>
                                  <p:childTnLst>
                                    <p:animEffect transition="out" filter="blinds(horizontal)">
                                      <p:cBhvr>
                                        <p:cTn id="73" dur="500"/>
                                        <p:tgtEl>
                                          <p:spTgt spid="6">
                                            <p:txEl>
                                              <p:pRg st="3" end="3"/>
                                            </p:txEl>
                                          </p:spTgt>
                                        </p:tgtEl>
                                      </p:cBhvr>
                                    </p:animEffect>
                                    <p:set>
                                      <p:cBhvr>
                                        <p:cTn id="74" dur="1" fill="hold">
                                          <p:stCondLst>
                                            <p:cond delay="499"/>
                                          </p:stCondLst>
                                        </p:cTn>
                                        <p:tgtEl>
                                          <p:spTgt spid="6">
                                            <p:txEl>
                                              <p:pRg st="3" end="3"/>
                                            </p:txEl>
                                          </p:spTgt>
                                        </p:tgtEl>
                                        <p:attrNameLst>
                                          <p:attrName>style.visibility</p:attrName>
                                        </p:attrNameLst>
                                      </p:cBhvr>
                                      <p:to>
                                        <p:strVal val="hidden"/>
                                      </p:to>
                                    </p:set>
                                  </p:childTnLst>
                                </p:cTn>
                              </p:par>
                              <p:par>
                                <p:cTn id="75" presetID="3" presetClass="exit" presetSubtype="10" fill="hold" grpId="0" nodeType="withEffect">
                                  <p:stCondLst>
                                    <p:cond delay="0"/>
                                  </p:stCondLst>
                                  <p:childTnLst>
                                    <p:animEffect transition="out" filter="blinds(horizontal)">
                                      <p:cBhvr>
                                        <p:cTn id="76" dur="500"/>
                                        <p:tgtEl>
                                          <p:spTgt spid="6">
                                            <p:txEl>
                                              <p:pRg st="4" end="4"/>
                                            </p:txEl>
                                          </p:spTgt>
                                        </p:tgtEl>
                                      </p:cBhvr>
                                    </p:animEffect>
                                    <p:set>
                                      <p:cBhvr>
                                        <p:cTn id="77" dur="1" fill="hold">
                                          <p:stCondLst>
                                            <p:cond delay="499"/>
                                          </p:stCondLst>
                                        </p:cTn>
                                        <p:tgtEl>
                                          <p:spTgt spid="6">
                                            <p:txEl>
                                              <p:pRg st="4" end="4"/>
                                            </p:txEl>
                                          </p:spTgt>
                                        </p:tgtEl>
                                        <p:attrNameLst>
                                          <p:attrName>style.visibility</p:attrName>
                                        </p:attrNameLst>
                                      </p:cBhvr>
                                      <p:to>
                                        <p:strVal val="hidden"/>
                                      </p:to>
                                    </p:set>
                                  </p:childTnLst>
                                </p:cTn>
                              </p:par>
                              <p:par>
                                <p:cTn id="78" presetID="3" presetClass="exit" presetSubtype="10" fill="hold" grpId="0" nodeType="withEffect">
                                  <p:stCondLst>
                                    <p:cond delay="0"/>
                                  </p:stCondLst>
                                  <p:childTnLst>
                                    <p:animEffect transition="out" filter="blinds(horizontal)">
                                      <p:cBhvr>
                                        <p:cTn id="79" dur="500"/>
                                        <p:tgtEl>
                                          <p:spTgt spid="6">
                                            <p:txEl>
                                              <p:pRg st="5" end="5"/>
                                            </p:txEl>
                                          </p:spTgt>
                                        </p:tgtEl>
                                      </p:cBhvr>
                                    </p:animEffect>
                                    <p:set>
                                      <p:cBhvr>
                                        <p:cTn id="80" dur="1" fill="hold">
                                          <p:stCondLst>
                                            <p:cond delay="499"/>
                                          </p:stCondLst>
                                        </p:cTn>
                                        <p:tgtEl>
                                          <p:spTgt spid="6">
                                            <p:txEl>
                                              <p:pRg st="5" end="5"/>
                                            </p:txEl>
                                          </p:spTgt>
                                        </p:tgtEl>
                                        <p:attrNameLst>
                                          <p:attrName>style.visibility</p:attrName>
                                        </p:attrNameLst>
                                      </p:cBhvr>
                                      <p:to>
                                        <p:strVal val="hidden"/>
                                      </p:to>
                                    </p:set>
                                  </p:childTnLst>
                                </p:cTn>
                              </p:par>
                              <p:par>
                                <p:cTn id="81" presetID="3" presetClass="exit" presetSubtype="10" fill="hold" grpId="0" nodeType="withEffect">
                                  <p:stCondLst>
                                    <p:cond delay="0"/>
                                  </p:stCondLst>
                                  <p:childTnLst>
                                    <p:animEffect transition="out" filter="blinds(horizontal)">
                                      <p:cBhvr>
                                        <p:cTn id="82" dur="500"/>
                                        <p:tgtEl>
                                          <p:spTgt spid="6">
                                            <p:txEl>
                                              <p:pRg st="6" end="6"/>
                                            </p:txEl>
                                          </p:spTgt>
                                        </p:tgtEl>
                                      </p:cBhvr>
                                    </p:animEffect>
                                    <p:set>
                                      <p:cBhvr>
                                        <p:cTn id="83"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3" presetClass="entr" presetSubtype="16" fill="hold" nodeType="clickEffect">
                                  <p:stCondLst>
                                    <p:cond delay="0"/>
                                  </p:stCondLst>
                                  <p:childTnLst>
                                    <p:set>
                                      <p:cBhvr>
                                        <p:cTn id="87" dur="1" fill="hold">
                                          <p:stCondLst>
                                            <p:cond delay="0"/>
                                          </p:stCondLst>
                                        </p:cTn>
                                        <p:tgtEl>
                                          <p:spTgt spid="14338"/>
                                        </p:tgtEl>
                                        <p:attrNameLst>
                                          <p:attrName>style.visibility</p:attrName>
                                        </p:attrNameLst>
                                      </p:cBhvr>
                                      <p:to>
                                        <p:strVal val="visible"/>
                                      </p:to>
                                    </p:set>
                                    <p:animEffect transition="in" filter="plus(in)">
                                      <p:cBhvr>
                                        <p:cTn id="88"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9" restart="whenNotActive" fill="hold" evtFilter="cancelBubble" nodeType="interactiveSeq">
                <p:stCondLst>
                  <p:cond evt="onClick" delay="0">
                    <p:tgtEl>
                      <p:spTgt spid="7"/>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6860" fill="hold"/>
                                        <p:tgtEl>
                                          <p:spTgt spid="7"/>
                                        </p:tgtEl>
                                      </p:cBhvr>
                                    </p:cmd>
                                  </p:childTnLst>
                                </p:cTn>
                              </p:par>
                            </p:childTnLst>
                          </p:cTn>
                        </p:par>
                      </p:childTnLst>
                    </p:cTn>
                  </p:par>
                </p:childTnLst>
              </p:cTn>
              <p:nextCondLst>
                <p:cond evt="onClick" delay="0">
                  <p:tgtEl>
                    <p:spTgt spid="7"/>
                  </p:tgtEl>
                </p:cond>
              </p:nextCondLst>
            </p:seq>
            <p:audio>
              <p:cMediaNode>
                <p:cTn id="9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260648"/>
            <a:ext cx="5437514" cy="923330"/>
          </a:xfrm>
          <a:prstGeom prst="rect">
            <a:avLst/>
          </a:prstGeom>
          <a:noFill/>
        </p:spPr>
        <p:txBody>
          <a:bodyPr wrap="none" lIns="91440" tIns="45720" rIns="91440" bIns="45720">
            <a:spAutoFit/>
          </a:bodyPr>
          <a:lstStyle/>
          <a:p>
            <a:pPr algn="ct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Nanak Dev 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15362" name="Picture 2" descr="http://t3.gstatic.com/images?q=tbn:ANd9GcT9o67orLiuG9jI2cS7p7LxPhE7eGAMnYjFni_FoRYtqtvwYxLH"/>
          <p:cNvPicPr>
            <a:picLocks noChangeAspect="1" noChangeArrowheads="1"/>
          </p:cNvPicPr>
          <p:nvPr/>
        </p:nvPicPr>
        <p:blipFill>
          <a:blip r:embed="rId3" cstate="print"/>
          <a:srcRect/>
          <a:stretch>
            <a:fillRect/>
          </a:stretch>
        </p:blipFill>
        <p:spPr bwMode="auto">
          <a:xfrm>
            <a:off x="179512" y="1412776"/>
            <a:ext cx="2880320" cy="3168352"/>
          </a:xfrm>
          <a:prstGeom prst="rect">
            <a:avLst/>
          </a:prstGeom>
          <a:noFill/>
        </p:spPr>
      </p:pic>
      <p:sp>
        <p:nvSpPr>
          <p:cNvPr id="6" name="TextBox 5"/>
          <p:cNvSpPr txBox="1"/>
          <p:nvPr/>
        </p:nvSpPr>
        <p:spPr>
          <a:xfrm>
            <a:off x="3275856" y="1340768"/>
            <a:ext cx="5868144" cy="3416320"/>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Guru Nanak was around from 1469-1539. But, he is still alive </a:t>
            </a:r>
            <a:r>
              <a:rPr lang="en-GB" i="1" dirty="0" smtClean="0">
                <a:solidFill>
                  <a:srgbClr val="00B0F0"/>
                </a:solidFill>
                <a:latin typeface="Comic Sans MS" pitchFamily="66" charset="0"/>
              </a:rPr>
              <a:t>today.</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He was the 1</a:t>
            </a:r>
            <a:r>
              <a:rPr lang="en-GB" i="1" baseline="30000" dirty="0" smtClean="0">
                <a:solidFill>
                  <a:srgbClr val="00B0F0"/>
                </a:solidFill>
                <a:latin typeface="Comic Sans MS" pitchFamily="66" charset="0"/>
              </a:rPr>
              <a:t>st</a:t>
            </a:r>
            <a:r>
              <a:rPr lang="en-GB" i="1" dirty="0" smtClean="0">
                <a:solidFill>
                  <a:srgbClr val="00B0F0"/>
                </a:solidFill>
                <a:latin typeface="Comic Sans MS" pitchFamily="66" charset="0"/>
              </a:rPr>
              <a:t> person to find Sikhism</a:t>
            </a:r>
          </a:p>
          <a:p>
            <a:pPr>
              <a:buFont typeface="Wingdings" pitchFamily="2" charset="2"/>
              <a:buChar char="ü"/>
            </a:pPr>
            <a:r>
              <a:rPr lang="en-GB" i="1" dirty="0" smtClean="0">
                <a:solidFill>
                  <a:srgbClr val="00B0F0"/>
                </a:solidFill>
                <a:latin typeface="Comic Sans MS" pitchFamily="66" charset="0"/>
              </a:rPr>
              <a:t>One of the reasons why he is important is because he showed everyone  fairness and treated people nicely. This is why we eat at the </a:t>
            </a:r>
            <a:r>
              <a:rPr lang="en-GB" i="1" dirty="0" err="1" smtClean="0">
                <a:solidFill>
                  <a:srgbClr val="00B0F0"/>
                </a:solidFill>
                <a:latin typeface="Comic Sans MS" pitchFamily="66" charset="0"/>
              </a:rPr>
              <a:t>Gudwara</a:t>
            </a:r>
            <a:r>
              <a:rPr lang="en-GB" i="1" dirty="0" smtClean="0">
                <a:solidFill>
                  <a:srgbClr val="00B0F0"/>
                </a:solidFill>
                <a:latin typeface="Comic Sans MS" pitchFamily="66" charset="0"/>
              </a:rPr>
              <a:t> to show we are the same.</a:t>
            </a:r>
          </a:p>
          <a:p>
            <a:pPr>
              <a:buFont typeface="Wingdings" pitchFamily="2" charset="2"/>
              <a:buChar char="ü"/>
            </a:pPr>
            <a:r>
              <a:rPr lang="en-GB" i="1" dirty="0" smtClean="0">
                <a:solidFill>
                  <a:srgbClr val="00B0F0"/>
                </a:solidFill>
                <a:latin typeface="Comic Sans MS" pitchFamily="66" charset="0"/>
              </a:rPr>
              <a:t> He was very brave and strong to find and make a religion.</a:t>
            </a:r>
          </a:p>
          <a:p>
            <a:pPr>
              <a:buFont typeface="Wingdings" pitchFamily="2" charset="2"/>
              <a:buChar char="ü"/>
            </a:pPr>
            <a:r>
              <a:rPr lang="en-GB" i="1" dirty="0" smtClean="0">
                <a:solidFill>
                  <a:srgbClr val="00B0F0"/>
                </a:solidFill>
                <a:latin typeface="Comic Sans MS" pitchFamily="66" charset="0"/>
              </a:rPr>
              <a:t>He was very clever and </a:t>
            </a:r>
            <a:r>
              <a:rPr lang="en-GB" i="1" dirty="0" smtClean="0">
                <a:solidFill>
                  <a:srgbClr val="00B0F0"/>
                </a:solidFill>
                <a:latin typeface="Comic Sans MS" pitchFamily="66" charset="0"/>
              </a:rPr>
              <a:t>mixed </a:t>
            </a:r>
            <a:r>
              <a:rPr lang="en-GB" i="1" dirty="0" smtClean="0">
                <a:solidFill>
                  <a:srgbClr val="00B0F0"/>
                </a:solidFill>
                <a:latin typeface="Comic Sans MS" pitchFamily="66" charset="0"/>
              </a:rPr>
              <a:t>Islam and Hinduism to make a new religion.</a:t>
            </a:r>
          </a:p>
          <a:p>
            <a:pPr>
              <a:buFont typeface="Wingdings" pitchFamily="2" charset="2"/>
              <a:buChar char="ü"/>
            </a:pPr>
            <a:endParaRPr lang="en-GB" i="1" dirty="0">
              <a:solidFill>
                <a:srgbClr val="00B0F0"/>
              </a:solidFill>
              <a:latin typeface="Comic Sans MS" pitchFamily="66" charset="0"/>
            </a:endParaRPr>
          </a:p>
        </p:txBody>
      </p:sp>
      <p:sp>
        <p:nvSpPr>
          <p:cNvPr id="9" name="TextBox 8"/>
          <p:cNvSpPr txBox="1"/>
          <p:nvPr/>
        </p:nvSpPr>
        <p:spPr>
          <a:xfrm>
            <a:off x="395536" y="4869160"/>
            <a:ext cx="8568952" cy="1754326"/>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The first Guru fought for what was right. He was very brave as he didn’t want to be in a Caste system where rich and poor were separated. Even today they still have it! He made an impact on some people by stopping to follow the Caste system</a:t>
            </a:r>
          </a:p>
          <a:p>
            <a:pPr>
              <a:buFont typeface="Wingdings" pitchFamily="2" charset="2"/>
              <a:buChar char="ü"/>
            </a:pPr>
            <a:r>
              <a:rPr lang="en-GB" i="1" dirty="0">
                <a:solidFill>
                  <a:srgbClr val="00B0F0"/>
                </a:solidFill>
                <a:latin typeface="Comic Sans MS" pitchFamily="66" charset="0"/>
              </a:rPr>
              <a:t> </a:t>
            </a:r>
            <a:r>
              <a:rPr lang="en-GB" i="1" dirty="0" smtClean="0">
                <a:solidFill>
                  <a:srgbClr val="00B0F0"/>
                </a:solidFill>
                <a:latin typeface="Comic Sans MS" pitchFamily="66" charset="0"/>
              </a:rPr>
              <a:t>He was very religious because for 30  years he went on lots of trips to help him find religions and  different beliefs in the world.</a:t>
            </a:r>
            <a:endParaRPr lang="en-GB" i="1" dirty="0">
              <a:solidFill>
                <a:srgbClr val="00B0F0"/>
              </a:solidFill>
              <a:latin typeface="Comic Sans MS" pitchFamily="66" charset="0"/>
            </a:endParaRPr>
          </a:p>
        </p:txBody>
      </p:sp>
      <p:pic>
        <p:nvPicPr>
          <p:cNvPr id="7" name="Recorded Sound">
            <a:hlinkClick r:id="" action="ppaction://media"/>
          </p:cNvPr>
          <p:cNvPicPr>
            <a:picLocks noRot="1" noChangeAspect="1"/>
          </p:cNvPicPr>
          <p:nvPr>
            <a:wavAudioFile r:embed="rId1" name="Recorded Sound"/>
          </p:nvPr>
        </p:nvPicPr>
        <p:blipFill>
          <a:blip r:embed="rId4" cstate="print"/>
          <a:stretch>
            <a:fillRect/>
          </a:stretch>
        </p:blipFill>
        <p:spPr>
          <a:xfrm>
            <a:off x="7740352" y="8367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wipe(down)">
                                      <p:cBhvr>
                                        <p:cTn id="14" dur="580">
                                          <p:stCondLst>
                                            <p:cond delay="0"/>
                                          </p:stCondLst>
                                        </p:cTn>
                                        <p:tgtEl>
                                          <p:spTgt spid="15362"/>
                                        </p:tgtEl>
                                      </p:cBhvr>
                                    </p:animEffect>
                                    <p:anim calcmode="lin" valueType="num">
                                      <p:cBhvr>
                                        <p:cTn id="15"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20" dur="26">
                                          <p:stCondLst>
                                            <p:cond delay="650"/>
                                          </p:stCondLst>
                                        </p:cTn>
                                        <p:tgtEl>
                                          <p:spTgt spid="15362"/>
                                        </p:tgtEl>
                                      </p:cBhvr>
                                      <p:to x="100000" y="60000"/>
                                    </p:animScale>
                                    <p:animScale>
                                      <p:cBhvr>
                                        <p:cTn id="21" dur="166" decel="50000">
                                          <p:stCondLst>
                                            <p:cond delay="676"/>
                                          </p:stCondLst>
                                        </p:cTn>
                                        <p:tgtEl>
                                          <p:spTgt spid="15362"/>
                                        </p:tgtEl>
                                      </p:cBhvr>
                                      <p:to x="100000" y="100000"/>
                                    </p:animScale>
                                    <p:animScale>
                                      <p:cBhvr>
                                        <p:cTn id="22" dur="26">
                                          <p:stCondLst>
                                            <p:cond delay="1312"/>
                                          </p:stCondLst>
                                        </p:cTn>
                                        <p:tgtEl>
                                          <p:spTgt spid="15362"/>
                                        </p:tgtEl>
                                      </p:cBhvr>
                                      <p:to x="100000" y="80000"/>
                                    </p:animScale>
                                    <p:animScale>
                                      <p:cBhvr>
                                        <p:cTn id="23" dur="166" decel="50000">
                                          <p:stCondLst>
                                            <p:cond delay="1338"/>
                                          </p:stCondLst>
                                        </p:cTn>
                                        <p:tgtEl>
                                          <p:spTgt spid="15362"/>
                                        </p:tgtEl>
                                      </p:cBhvr>
                                      <p:to x="100000" y="100000"/>
                                    </p:animScale>
                                    <p:animScale>
                                      <p:cBhvr>
                                        <p:cTn id="24" dur="26">
                                          <p:stCondLst>
                                            <p:cond delay="1642"/>
                                          </p:stCondLst>
                                        </p:cTn>
                                        <p:tgtEl>
                                          <p:spTgt spid="15362"/>
                                        </p:tgtEl>
                                      </p:cBhvr>
                                      <p:to x="100000" y="90000"/>
                                    </p:animScale>
                                    <p:animScale>
                                      <p:cBhvr>
                                        <p:cTn id="25" dur="166" decel="50000">
                                          <p:stCondLst>
                                            <p:cond delay="1668"/>
                                          </p:stCondLst>
                                        </p:cTn>
                                        <p:tgtEl>
                                          <p:spTgt spid="15362"/>
                                        </p:tgtEl>
                                      </p:cBhvr>
                                      <p:to x="100000" y="100000"/>
                                    </p:animScale>
                                    <p:animScale>
                                      <p:cBhvr>
                                        <p:cTn id="26" dur="26">
                                          <p:stCondLst>
                                            <p:cond delay="1808"/>
                                          </p:stCondLst>
                                        </p:cTn>
                                        <p:tgtEl>
                                          <p:spTgt spid="15362"/>
                                        </p:tgtEl>
                                      </p:cBhvr>
                                      <p:to x="100000" y="95000"/>
                                    </p:animScale>
                                    <p:animScale>
                                      <p:cBhvr>
                                        <p:cTn id="27" dur="166" decel="50000">
                                          <p:stCondLst>
                                            <p:cond delay="1834"/>
                                          </p:stCondLst>
                                        </p:cTn>
                                        <p:tgtEl>
                                          <p:spTgt spid="1536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80">
                                          <p:stCondLst>
                                            <p:cond delay="0"/>
                                          </p:stCondLst>
                                        </p:cTn>
                                        <p:tgtEl>
                                          <p:spTgt spid="6">
                                            <p:txEl>
                                              <p:pRg st="0" end="0"/>
                                            </p:txEl>
                                          </p:spTgt>
                                        </p:tgtEl>
                                      </p:cBhvr>
                                    </p:animEffect>
                                    <p:anim calcmode="lin" valueType="num">
                                      <p:cBhvr>
                                        <p:cTn id="3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6">
                                            <p:txEl>
                                              <p:pRg st="0" end="0"/>
                                            </p:txEl>
                                          </p:spTgt>
                                        </p:tgtEl>
                                      </p:cBhvr>
                                      <p:to x="100000" y="60000"/>
                                    </p:animScale>
                                    <p:animScale>
                                      <p:cBhvr>
                                        <p:cTn id="39" dur="166" decel="50000">
                                          <p:stCondLst>
                                            <p:cond delay="676"/>
                                          </p:stCondLst>
                                        </p:cTn>
                                        <p:tgtEl>
                                          <p:spTgt spid="6">
                                            <p:txEl>
                                              <p:pRg st="0" end="0"/>
                                            </p:txEl>
                                          </p:spTgt>
                                        </p:tgtEl>
                                      </p:cBhvr>
                                      <p:to x="100000" y="100000"/>
                                    </p:animScale>
                                    <p:animScale>
                                      <p:cBhvr>
                                        <p:cTn id="40" dur="26">
                                          <p:stCondLst>
                                            <p:cond delay="1312"/>
                                          </p:stCondLst>
                                        </p:cTn>
                                        <p:tgtEl>
                                          <p:spTgt spid="6">
                                            <p:txEl>
                                              <p:pRg st="0" end="0"/>
                                            </p:txEl>
                                          </p:spTgt>
                                        </p:tgtEl>
                                      </p:cBhvr>
                                      <p:to x="100000" y="80000"/>
                                    </p:animScale>
                                    <p:animScale>
                                      <p:cBhvr>
                                        <p:cTn id="41" dur="166" decel="50000">
                                          <p:stCondLst>
                                            <p:cond delay="1338"/>
                                          </p:stCondLst>
                                        </p:cTn>
                                        <p:tgtEl>
                                          <p:spTgt spid="6">
                                            <p:txEl>
                                              <p:pRg st="0" end="0"/>
                                            </p:txEl>
                                          </p:spTgt>
                                        </p:tgtEl>
                                      </p:cBhvr>
                                      <p:to x="100000" y="100000"/>
                                    </p:animScale>
                                    <p:animScale>
                                      <p:cBhvr>
                                        <p:cTn id="42" dur="26">
                                          <p:stCondLst>
                                            <p:cond delay="1642"/>
                                          </p:stCondLst>
                                        </p:cTn>
                                        <p:tgtEl>
                                          <p:spTgt spid="6">
                                            <p:txEl>
                                              <p:pRg st="0" end="0"/>
                                            </p:txEl>
                                          </p:spTgt>
                                        </p:tgtEl>
                                      </p:cBhvr>
                                      <p:to x="100000" y="90000"/>
                                    </p:animScale>
                                    <p:animScale>
                                      <p:cBhvr>
                                        <p:cTn id="43" dur="166" decel="50000">
                                          <p:stCondLst>
                                            <p:cond delay="1668"/>
                                          </p:stCondLst>
                                        </p:cTn>
                                        <p:tgtEl>
                                          <p:spTgt spid="6">
                                            <p:txEl>
                                              <p:pRg st="0" end="0"/>
                                            </p:txEl>
                                          </p:spTgt>
                                        </p:tgtEl>
                                      </p:cBhvr>
                                      <p:to x="100000" y="100000"/>
                                    </p:animScale>
                                    <p:animScale>
                                      <p:cBhvr>
                                        <p:cTn id="44" dur="26">
                                          <p:stCondLst>
                                            <p:cond delay="1808"/>
                                          </p:stCondLst>
                                        </p:cTn>
                                        <p:tgtEl>
                                          <p:spTgt spid="6">
                                            <p:txEl>
                                              <p:pRg st="0" end="0"/>
                                            </p:txEl>
                                          </p:spTgt>
                                        </p:tgtEl>
                                      </p:cBhvr>
                                      <p:to x="100000" y="95000"/>
                                    </p:animScale>
                                    <p:animScale>
                                      <p:cBhvr>
                                        <p:cTn id="45" dur="166" decel="50000">
                                          <p:stCondLst>
                                            <p:cond delay="1834"/>
                                          </p:stCondLst>
                                        </p:cTn>
                                        <p:tgtEl>
                                          <p:spTgt spid="6">
                                            <p:txEl>
                                              <p:pRg st="0" end="0"/>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down)">
                                      <p:cBhvr>
                                        <p:cTn id="48" dur="580">
                                          <p:stCondLst>
                                            <p:cond delay="0"/>
                                          </p:stCondLst>
                                        </p:cTn>
                                        <p:tgtEl>
                                          <p:spTgt spid="6">
                                            <p:txEl>
                                              <p:pRg st="1" end="1"/>
                                            </p:txEl>
                                          </p:spTgt>
                                        </p:tgtEl>
                                      </p:cBhvr>
                                    </p:animEffect>
                                    <p:anim calcmode="lin" valueType="num">
                                      <p:cBhvr>
                                        <p:cTn id="4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1" end="1"/>
                                            </p:txEl>
                                          </p:spTgt>
                                        </p:tgtEl>
                                      </p:cBhvr>
                                      <p:to x="100000" y="60000"/>
                                    </p:animScale>
                                    <p:animScale>
                                      <p:cBhvr>
                                        <p:cTn id="55" dur="166" decel="50000">
                                          <p:stCondLst>
                                            <p:cond delay="676"/>
                                          </p:stCondLst>
                                        </p:cTn>
                                        <p:tgtEl>
                                          <p:spTgt spid="6">
                                            <p:txEl>
                                              <p:pRg st="1" end="1"/>
                                            </p:txEl>
                                          </p:spTgt>
                                        </p:tgtEl>
                                      </p:cBhvr>
                                      <p:to x="100000" y="100000"/>
                                    </p:animScale>
                                    <p:animScale>
                                      <p:cBhvr>
                                        <p:cTn id="56" dur="26">
                                          <p:stCondLst>
                                            <p:cond delay="1312"/>
                                          </p:stCondLst>
                                        </p:cTn>
                                        <p:tgtEl>
                                          <p:spTgt spid="6">
                                            <p:txEl>
                                              <p:pRg st="1" end="1"/>
                                            </p:txEl>
                                          </p:spTgt>
                                        </p:tgtEl>
                                      </p:cBhvr>
                                      <p:to x="100000" y="80000"/>
                                    </p:animScale>
                                    <p:animScale>
                                      <p:cBhvr>
                                        <p:cTn id="57" dur="166" decel="50000">
                                          <p:stCondLst>
                                            <p:cond delay="1338"/>
                                          </p:stCondLst>
                                        </p:cTn>
                                        <p:tgtEl>
                                          <p:spTgt spid="6">
                                            <p:txEl>
                                              <p:pRg st="1" end="1"/>
                                            </p:txEl>
                                          </p:spTgt>
                                        </p:tgtEl>
                                      </p:cBhvr>
                                      <p:to x="100000" y="100000"/>
                                    </p:animScale>
                                    <p:animScale>
                                      <p:cBhvr>
                                        <p:cTn id="58" dur="26">
                                          <p:stCondLst>
                                            <p:cond delay="1642"/>
                                          </p:stCondLst>
                                        </p:cTn>
                                        <p:tgtEl>
                                          <p:spTgt spid="6">
                                            <p:txEl>
                                              <p:pRg st="1" end="1"/>
                                            </p:txEl>
                                          </p:spTgt>
                                        </p:tgtEl>
                                      </p:cBhvr>
                                      <p:to x="100000" y="90000"/>
                                    </p:animScale>
                                    <p:animScale>
                                      <p:cBhvr>
                                        <p:cTn id="59" dur="166" decel="50000">
                                          <p:stCondLst>
                                            <p:cond delay="1668"/>
                                          </p:stCondLst>
                                        </p:cTn>
                                        <p:tgtEl>
                                          <p:spTgt spid="6">
                                            <p:txEl>
                                              <p:pRg st="1" end="1"/>
                                            </p:txEl>
                                          </p:spTgt>
                                        </p:tgtEl>
                                      </p:cBhvr>
                                      <p:to x="100000" y="100000"/>
                                    </p:animScale>
                                    <p:animScale>
                                      <p:cBhvr>
                                        <p:cTn id="60" dur="26">
                                          <p:stCondLst>
                                            <p:cond delay="1808"/>
                                          </p:stCondLst>
                                        </p:cTn>
                                        <p:tgtEl>
                                          <p:spTgt spid="6">
                                            <p:txEl>
                                              <p:pRg st="1" end="1"/>
                                            </p:txEl>
                                          </p:spTgt>
                                        </p:tgtEl>
                                      </p:cBhvr>
                                      <p:to x="100000" y="95000"/>
                                    </p:animScale>
                                    <p:animScale>
                                      <p:cBhvr>
                                        <p:cTn id="61" dur="166" decel="50000">
                                          <p:stCondLst>
                                            <p:cond delay="1834"/>
                                          </p:stCondLst>
                                        </p:cTn>
                                        <p:tgtEl>
                                          <p:spTgt spid="6">
                                            <p:txEl>
                                              <p:pRg st="1" end="1"/>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down)">
                                      <p:cBhvr>
                                        <p:cTn id="64" dur="580">
                                          <p:stCondLst>
                                            <p:cond delay="0"/>
                                          </p:stCondLst>
                                        </p:cTn>
                                        <p:tgtEl>
                                          <p:spTgt spid="6">
                                            <p:txEl>
                                              <p:pRg st="2" end="2"/>
                                            </p:txEl>
                                          </p:spTgt>
                                        </p:tgtEl>
                                      </p:cBhvr>
                                    </p:animEffect>
                                    <p:anim calcmode="lin" valueType="num">
                                      <p:cBhvr>
                                        <p:cTn id="65"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6">
                                            <p:txEl>
                                              <p:pRg st="2" end="2"/>
                                            </p:txEl>
                                          </p:spTgt>
                                        </p:tgtEl>
                                      </p:cBhvr>
                                      <p:to x="100000" y="60000"/>
                                    </p:animScale>
                                    <p:animScale>
                                      <p:cBhvr>
                                        <p:cTn id="71" dur="166" decel="50000">
                                          <p:stCondLst>
                                            <p:cond delay="676"/>
                                          </p:stCondLst>
                                        </p:cTn>
                                        <p:tgtEl>
                                          <p:spTgt spid="6">
                                            <p:txEl>
                                              <p:pRg st="2" end="2"/>
                                            </p:txEl>
                                          </p:spTgt>
                                        </p:tgtEl>
                                      </p:cBhvr>
                                      <p:to x="100000" y="100000"/>
                                    </p:animScale>
                                    <p:animScale>
                                      <p:cBhvr>
                                        <p:cTn id="72" dur="26">
                                          <p:stCondLst>
                                            <p:cond delay="1312"/>
                                          </p:stCondLst>
                                        </p:cTn>
                                        <p:tgtEl>
                                          <p:spTgt spid="6">
                                            <p:txEl>
                                              <p:pRg st="2" end="2"/>
                                            </p:txEl>
                                          </p:spTgt>
                                        </p:tgtEl>
                                      </p:cBhvr>
                                      <p:to x="100000" y="80000"/>
                                    </p:animScale>
                                    <p:animScale>
                                      <p:cBhvr>
                                        <p:cTn id="73" dur="166" decel="50000">
                                          <p:stCondLst>
                                            <p:cond delay="1338"/>
                                          </p:stCondLst>
                                        </p:cTn>
                                        <p:tgtEl>
                                          <p:spTgt spid="6">
                                            <p:txEl>
                                              <p:pRg st="2" end="2"/>
                                            </p:txEl>
                                          </p:spTgt>
                                        </p:tgtEl>
                                      </p:cBhvr>
                                      <p:to x="100000" y="100000"/>
                                    </p:animScale>
                                    <p:animScale>
                                      <p:cBhvr>
                                        <p:cTn id="74" dur="26">
                                          <p:stCondLst>
                                            <p:cond delay="1642"/>
                                          </p:stCondLst>
                                        </p:cTn>
                                        <p:tgtEl>
                                          <p:spTgt spid="6">
                                            <p:txEl>
                                              <p:pRg st="2" end="2"/>
                                            </p:txEl>
                                          </p:spTgt>
                                        </p:tgtEl>
                                      </p:cBhvr>
                                      <p:to x="100000" y="90000"/>
                                    </p:animScale>
                                    <p:animScale>
                                      <p:cBhvr>
                                        <p:cTn id="75" dur="166" decel="50000">
                                          <p:stCondLst>
                                            <p:cond delay="1668"/>
                                          </p:stCondLst>
                                        </p:cTn>
                                        <p:tgtEl>
                                          <p:spTgt spid="6">
                                            <p:txEl>
                                              <p:pRg st="2" end="2"/>
                                            </p:txEl>
                                          </p:spTgt>
                                        </p:tgtEl>
                                      </p:cBhvr>
                                      <p:to x="100000" y="100000"/>
                                    </p:animScale>
                                    <p:animScale>
                                      <p:cBhvr>
                                        <p:cTn id="76" dur="26">
                                          <p:stCondLst>
                                            <p:cond delay="1808"/>
                                          </p:stCondLst>
                                        </p:cTn>
                                        <p:tgtEl>
                                          <p:spTgt spid="6">
                                            <p:txEl>
                                              <p:pRg st="2" end="2"/>
                                            </p:txEl>
                                          </p:spTgt>
                                        </p:tgtEl>
                                      </p:cBhvr>
                                      <p:to x="100000" y="95000"/>
                                    </p:animScale>
                                    <p:animScale>
                                      <p:cBhvr>
                                        <p:cTn id="77" dur="166" decel="50000">
                                          <p:stCondLst>
                                            <p:cond delay="1834"/>
                                          </p:stCondLst>
                                        </p:cTn>
                                        <p:tgtEl>
                                          <p:spTgt spid="6">
                                            <p:txEl>
                                              <p:pRg st="2" end="2"/>
                                            </p:txEl>
                                          </p:spTgt>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6">
                                            <p:txEl>
                                              <p:pRg st="3" end="3"/>
                                            </p:txEl>
                                          </p:spTgt>
                                        </p:tgtEl>
                                        <p:attrNameLst>
                                          <p:attrName>style.visibility</p:attrName>
                                        </p:attrNameLst>
                                      </p:cBhvr>
                                      <p:to>
                                        <p:strVal val="visible"/>
                                      </p:to>
                                    </p:set>
                                    <p:animEffect transition="in" filter="wipe(down)">
                                      <p:cBhvr>
                                        <p:cTn id="80" dur="580">
                                          <p:stCondLst>
                                            <p:cond delay="0"/>
                                          </p:stCondLst>
                                        </p:cTn>
                                        <p:tgtEl>
                                          <p:spTgt spid="6">
                                            <p:txEl>
                                              <p:pRg st="3" end="3"/>
                                            </p:txEl>
                                          </p:spTgt>
                                        </p:tgtEl>
                                      </p:cBhvr>
                                    </p:animEffect>
                                    <p:anim calcmode="lin" valueType="num">
                                      <p:cBhvr>
                                        <p:cTn id="81"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6">
                                            <p:txEl>
                                              <p:pRg st="3" end="3"/>
                                            </p:txEl>
                                          </p:spTgt>
                                        </p:tgtEl>
                                      </p:cBhvr>
                                      <p:to x="100000" y="60000"/>
                                    </p:animScale>
                                    <p:animScale>
                                      <p:cBhvr>
                                        <p:cTn id="87" dur="166" decel="50000">
                                          <p:stCondLst>
                                            <p:cond delay="676"/>
                                          </p:stCondLst>
                                        </p:cTn>
                                        <p:tgtEl>
                                          <p:spTgt spid="6">
                                            <p:txEl>
                                              <p:pRg st="3" end="3"/>
                                            </p:txEl>
                                          </p:spTgt>
                                        </p:tgtEl>
                                      </p:cBhvr>
                                      <p:to x="100000" y="100000"/>
                                    </p:animScale>
                                    <p:animScale>
                                      <p:cBhvr>
                                        <p:cTn id="88" dur="26">
                                          <p:stCondLst>
                                            <p:cond delay="1312"/>
                                          </p:stCondLst>
                                        </p:cTn>
                                        <p:tgtEl>
                                          <p:spTgt spid="6">
                                            <p:txEl>
                                              <p:pRg st="3" end="3"/>
                                            </p:txEl>
                                          </p:spTgt>
                                        </p:tgtEl>
                                      </p:cBhvr>
                                      <p:to x="100000" y="80000"/>
                                    </p:animScale>
                                    <p:animScale>
                                      <p:cBhvr>
                                        <p:cTn id="89" dur="166" decel="50000">
                                          <p:stCondLst>
                                            <p:cond delay="1338"/>
                                          </p:stCondLst>
                                        </p:cTn>
                                        <p:tgtEl>
                                          <p:spTgt spid="6">
                                            <p:txEl>
                                              <p:pRg st="3" end="3"/>
                                            </p:txEl>
                                          </p:spTgt>
                                        </p:tgtEl>
                                      </p:cBhvr>
                                      <p:to x="100000" y="100000"/>
                                    </p:animScale>
                                    <p:animScale>
                                      <p:cBhvr>
                                        <p:cTn id="90" dur="26">
                                          <p:stCondLst>
                                            <p:cond delay="1642"/>
                                          </p:stCondLst>
                                        </p:cTn>
                                        <p:tgtEl>
                                          <p:spTgt spid="6">
                                            <p:txEl>
                                              <p:pRg st="3" end="3"/>
                                            </p:txEl>
                                          </p:spTgt>
                                        </p:tgtEl>
                                      </p:cBhvr>
                                      <p:to x="100000" y="90000"/>
                                    </p:animScale>
                                    <p:animScale>
                                      <p:cBhvr>
                                        <p:cTn id="91" dur="166" decel="50000">
                                          <p:stCondLst>
                                            <p:cond delay="1668"/>
                                          </p:stCondLst>
                                        </p:cTn>
                                        <p:tgtEl>
                                          <p:spTgt spid="6">
                                            <p:txEl>
                                              <p:pRg st="3" end="3"/>
                                            </p:txEl>
                                          </p:spTgt>
                                        </p:tgtEl>
                                      </p:cBhvr>
                                      <p:to x="100000" y="100000"/>
                                    </p:animScale>
                                    <p:animScale>
                                      <p:cBhvr>
                                        <p:cTn id="92" dur="26">
                                          <p:stCondLst>
                                            <p:cond delay="1808"/>
                                          </p:stCondLst>
                                        </p:cTn>
                                        <p:tgtEl>
                                          <p:spTgt spid="6">
                                            <p:txEl>
                                              <p:pRg st="3" end="3"/>
                                            </p:txEl>
                                          </p:spTgt>
                                        </p:tgtEl>
                                      </p:cBhvr>
                                      <p:to x="100000" y="95000"/>
                                    </p:animScale>
                                    <p:animScale>
                                      <p:cBhvr>
                                        <p:cTn id="93" dur="166" decel="50000">
                                          <p:stCondLst>
                                            <p:cond delay="1834"/>
                                          </p:stCondLst>
                                        </p:cTn>
                                        <p:tgtEl>
                                          <p:spTgt spid="6">
                                            <p:txEl>
                                              <p:pRg st="3" end="3"/>
                                            </p:txEl>
                                          </p:spTgt>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6">
                                            <p:txEl>
                                              <p:pRg st="4" end="4"/>
                                            </p:txEl>
                                          </p:spTgt>
                                        </p:tgtEl>
                                        <p:attrNameLst>
                                          <p:attrName>style.visibility</p:attrName>
                                        </p:attrNameLst>
                                      </p:cBhvr>
                                      <p:to>
                                        <p:strVal val="visible"/>
                                      </p:to>
                                    </p:set>
                                    <p:animEffect transition="in" filter="wipe(down)">
                                      <p:cBhvr>
                                        <p:cTn id="96" dur="580">
                                          <p:stCondLst>
                                            <p:cond delay="0"/>
                                          </p:stCondLst>
                                        </p:cTn>
                                        <p:tgtEl>
                                          <p:spTgt spid="6">
                                            <p:txEl>
                                              <p:pRg st="4" end="4"/>
                                            </p:txEl>
                                          </p:spTgt>
                                        </p:tgtEl>
                                      </p:cBhvr>
                                    </p:animEffect>
                                    <p:anim calcmode="lin" valueType="num">
                                      <p:cBhvr>
                                        <p:cTn id="97"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6">
                                            <p:txEl>
                                              <p:pRg st="4" end="4"/>
                                            </p:txEl>
                                          </p:spTgt>
                                        </p:tgtEl>
                                      </p:cBhvr>
                                      <p:to x="100000" y="60000"/>
                                    </p:animScale>
                                    <p:animScale>
                                      <p:cBhvr>
                                        <p:cTn id="103" dur="166" decel="50000">
                                          <p:stCondLst>
                                            <p:cond delay="676"/>
                                          </p:stCondLst>
                                        </p:cTn>
                                        <p:tgtEl>
                                          <p:spTgt spid="6">
                                            <p:txEl>
                                              <p:pRg st="4" end="4"/>
                                            </p:txEl>
                                          </p:spTgt>
                                        </p:tgtEl>
                                      </p:cBhvr>
                                      <p:to x="100000" y="100000"/>
                                    </p:animScale>
                                    <p:animScale>
                                      <p:cBhvr>
                                        <p:cTn id="104" dur="26">
                                          <p:stCondLst>
                                            <p:cond delay="1312"/>
                                          </p:stCondLst>
                                        </p:cTn>
                                        <p:tgtEl>
                                          <p:spTgt spid="6">
                                            <p:txEl>
                                              <p:pRg st="4" end="4"/>
                                            </p:txEl>
                                          </p:spTgt>
                                        </p:tgtEl>
                                      </p:cBhvr>
                                      <p:to x="100000" y="80000"/>
                                    </p:animScale>
                                    <p:animScale>
                                      <p:cBhvr>
                                        <p:cTn id="105" dur="166" decel="50000">
                                          <p:stCondLst>
                                            <p:cond delay="1338"/>
                                          </p:stCondLst>
                                        </p:cTn>
                                        <p:tgtEl>
                                          <p:spTgt spid="6">
                                            <p:txEl>
                                              <p:pRg st="4" end="4"/>
                                            </p:txEl>
                                          </p:spTgt>
                                        </p:tgtEl>
                                      </p:cBhvr>
                                      <p:to x="100000" y="100000"/>
                                    </p:animScale>
                                    <p:animScale>
                                      <p:cBhvr>
                                        <p:cTn id="106" dur="26">
                                          <p:stCondLst>
                                            <p:cond delay="1642"/>
                                          </p:stCondLst>
                                        </p:cTn>
                                        <p:tgtEl>
                                          <p:spTgt spid="6">
                                            <p:txEl>
                                              <p:pRg st="4" end="4"/>
                                            </p:txEl>
                                          </p:spTgt>
                                        </p:tgtEl>
                                      </p:cBhvr>
                                      <p:to x="100000" y="90000"/>
                                    </p:animScale>
                                    <p:animScale>
                                      <p:cBhvr>
                                        <p:cTn id="107" dur="166" decel="50000">
                                          <p:stCondLst>
                                            <p:cond delay="1668"/>
                                          </p:stCondLst>
                                        </p:cTn>
                                        <p:tgtEl>
                                          <p:spTgt spid="6">
                                            <p:txEl>
                                              <p:pRg st="4" end="4"/>
                                            </p:txEl>
                                          </p:spTgt>
                                        </p:tgtEl>
                                      </p:cBhvr>
                                      <p:to x="100000" y="100000"/>
                                    </p:animScale>
                                    <p:animScale>
                                      <p:cBhvr>
                                        <p:cTn id="108" dur="26">
                                          <p:stCondLst>
                                            <p:cond delay="1808"/>
                                          </p:stCondLst>
                                        </p:cTn>
                                        <p:tgtEl>
                                          <p:spTgt spid="6">
                                            <p:txEl>
                                              <p:pRg st="4" end="4"/>
                                            </p:txEl>
                                          </p:spTgt>
                                        </p:tgtEl>
                                      </p:cBhvr>
                                      <p:to x="100000" y="95000"/>
                                    </p:animScale>
                                    <p:animScale>
                                      <p:cBhvr>
                                        <p:cTn id="109" dur="166" decel="50000">
                                          <p:stCondLst>
                                            <p:cond delay="1834"/>
                                          </p:stCondLst>
                                        </p:cTn>
                                        <p:tgtEl>
                                          <p:spTgt spid="6">
                                            <p:txEl>
                                              <p:pRg st="4" end="4"/>
                                            </p:txEl>
                                          </p:spTgt>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34" presetClass="entr" presetSubtype="0" fill="hold" nodeType="clickEffect">
                                  <p:stCondLst>
                                    <p:cond delay="0"/>
                                  </p:stCondLst>
                                  <p:childTnLst>
                                    <p:set>
                                      <p:cBhvr>
                                        <p:cTn id="113" dur="1" fill="hold">
                                          <p:stCondLst>
                                            <p:cond delay="0"/>
                                          </p:stCondLst>
                                        </p:cTn>
                                        <p:tgtEl>
                                          <p:spTgt spid="9">
                                            <p:txEl>
                                              <p:pRg st="0" end="0"/>
                                            </p:txEl>
                                          </p:spTgt>
                                        </p:tgtEl>
                                        <p:attrNameLst>
                                          <p:attrName>style.visibility</p:attrName>
                                        </p:attrNameLst>
                                      </p:cBhvr>
                                      <p:to>
                                        <p:strVal val="visible"/>
                                      </p:to>
                                    </p:set>
                                    <p:anim from="(-#ppt_w/2)" to="(#ppt_x)" calcmode="lin" valueType="num">
                                      <p:cBhvr>
                                        <p:cTn id="114" dur="600" fill="hold">
                                          <p:stCondLst>
                                            <p:cond delay="0"/>
                                          </p:stCondLst>
                                        </p:cTn>
                                        <p:tgtEl>
                                          <p:spTgt spid="9">
                                            <p:txEl>
                                              <p:pRg st="0" end="0"/>
                                            </p:txEl>
                                          </p:spTgt>
                                        </p:tgtEl>
                                        <p:attrNameLst>
                                          <p:attrName>ppt_x</p:attrName>
                                        </p:attrNameLst>
                                      </p:cBhvr>
                                    </p:anim>
                                    <p:anim from="0" to="-1.0" calcmode="lin" valueType="num">
                                      <p:cBhvr>
                                        <p:cTn id="115" dur="200" decel="50000" autoRev="1" fill="hold">
                                          <p:stCondLst>
                                            <p:cond delay="600"/>
                                          </p:stCondLst>
                                        </p:cTn>
                                        <p:tgtEl>
                                          <p:spTgt spid="9">
                                            <p:txEl>
                                              <p:pRg st="0" end="0"/>
                                            </p:txEl>
                                          </p:spTgt>
                                        </p:tgtEl>
                                        <p:attrNameLst>
                                          <p:attrName>xshear</p:attrName>
                                        </p:attrNameLst>
                                      </p:cBhvr>
                                    </p:anim>
                                    <p:animScale>
                                      <p:cBhvr>
                                        <p:cTn id="116" dur="200" decel="100000" autoRev="1" fill="hold">
                                          <p:stCondLst>
                                            <p:cond delay="600"/>
                                          </p:stCondLst>
                                        </p:cTn>
                                        <p:tgtEl>
                                          <p:spTgt spid="9">
                                            <p:txEl>
                                              <p:pRg st="0" end="0"/>
                                            </p:txEl>
                                          </p:spTgt>
                                        </p:tgtEl>
                                      </p:cBhvr>
                                      <p:from x="100000" y="100000"/>
                                      <p:to x="80000" y="100000"/>
                                    </p:animScale>
                                    <p:anim by="(#ppt_h/3+#ppt_w*0.1)" calcmode="lin" valueType="num">
                                      <p:cBhvr additive="sum">
                                        <p:cTn id="117" dur="200" decel="100000" autoRev="1" fill="hold">
                                          <p:stCondLst>
                                            <p:cond delay="600"/>
                                          </p:stCondLst>
                                        </p:cTn>
                                        <p:tgtEl>
                                          <p:spTgt spid="9">
                                            <p:txEl>
                                              <p:pRg st="0" end="0"/>
                                            </p:txEl>
                                          </p:spTgt>
                                        </p:tgtEl>
                                        <p:attrNameLst>
                                          <p:attrName>ppt_x</p:attrName>
                                        </p:attrNameLst>
                                      </p:cBhvr>
                                    </p:anim>
                                  </p:childTnLst>
                                </p:cTn>
                              </p:par>
                              <p:par>
                                <p:cTn id="118" presetID="34" presetClass="entr" presetSubtype="0" fill="hold" nodeType="withEffect">
                                  <p:stCondLst>
                                    <p:cond delay="0"/>
                                  </p:stCondLst>
                                  <p:childTnLst>
                                    <p:set>
                                      <p:cBhvr>
                                        <p:cTn id="119" dur="1" fill="hold">
                                          <p:stCondLst>
                                            <p:cond delay="0"/>
                                          </p:stCondLst>
                                        </p:cTn>
                                        <p:tgtEl>
                                          <p:spTgt spid="9">
                                            <p:txEl>
                                              <p:pRg st="1" end="1"/>
                                            </p:txEl>
                                          </p:spTgt>
                                        </p:tgtEl>
                                        <p:attrNameLst>
                                          <p:attrName>style.visibility</p:attrName>
                                        </p:attrNameLst>
                                      </p:cBhvr>
                                      <p:to>
                                        <p:strVal val="visible"/>
                                      </p:to>
                                    </p:set>
                                    <p:anim from="(-#ppt_w/2)" to="(#ppt_x)" calcmode="lin" valueType="num">
                                      <p:cBhvr>
                                        <p:cTn id="120" dur="600" fill="hold">
                                          <p:stCondLst>
                                            <p:cond delay="0"/>
                                          </p:stCondLst>
                                        </p:cTn>
                                        <p:tgtEl>
                                          <p:spTgt spid="9">
                                            <p:txEl>
                                              <p:pRg st="1" end="1"/>
                                            </p:txEl>
                                          </p:spTgt>
                                        </p:tgtEl>
                                        <p:attrNameLst>
                                          <p:attrName>ppt_x</p:attrName>
                                        </p:attrNameLst>
                                      </p:cBhvr>
                                    </p:anim>
                                    <p:anim from="0" to="-1.0" calcmode="lin" valueType="num">
                                      <p:cBhvr>
                                        <p:cTn id="121" dur="200" decel="50000" autoRev="1" fill="hold">
                                          <p:stCondLst>
                                            <p:cond delay="600"/>
                                          </p:stCondLst>
                                        </p:cTn>
                                        <p:tgtEl>
                                          <p:spTgt spid="9">
                                            <p:txEl>
                                              <p:pRg st="1" end="1"/>
                                            </p:txEl>
                                          </p:spTgt>
                                        </p:tgtEl>
                                        <p:attrNameLst>
                                          <p:attrName>xshear</p:attrName>
                                        </p:attrNameLst>
                                      </p:cBhvr>
                                    </p:anim>
                                    <p:animScale>
                                      <p:cBhvr>
                                        <p:cTn id="122" dur="200" decel="100000" autoRev="1" fill="hold">
                                          <p:stCondLst>
                                            <p:cond delay="600"/>
                                          </p:stCondLst>
                                        </p:cTn>
                                        <p:tgtEl>
                                          <p:spTgt spid="9">
                                            <p:txEl>
                                              <p:pRg st="1" end="1"/>
                                            </p:txEl>
                                          </p:spTgt>
                                        </p:tgtEl>
                                      </p:cBhvr>
                                      <p:from x="100000" y="100000"/>
                                      <p:to x="80000" y="100000"/>
                                    </p:animScale>
                                    <p:anim by="(#ppt_h/3+#ppt_w*0.1)" calcmode="lin" valueType="num">
                                      <p:cBhvr additive="sum">
                                        <p:cTn id="123" dur="200" decel="100000" autoRev="1" fill="hold">
                                          <p:stCondLst>
                                            <p:cond delay="600"/>
                                          </p:stCondLst>
                                        </p:cTn>
                                        <p:tgtEl>
                                          <p:spTgt spid="9">
                                            <p:txEl>
                                              <p:pRg st="1" end="1"/>
                                            </p:txEl>
                                          </p:spTgt>
                                        </p:tgtEl>
                                        <p:attrNameLst>
                                          <p:attrName>ppt_x</p:attrName>
                                        </p:attrNameLst>
                                      </p:cBhvr>
                                    </p:anim>
                                  </p:childTnLst>
                                </p:cTn>
                              </p:par>
                            </p:childTnLst>
                          </p:cTn>
                        </p:par>
                      </p:childTnLst>
                    </p:cTn>
                  </p:par>
                  <p:par>
                    <p:cTn id="124" fill="hold">
                      <p:stCondLst>
                        <p:cond delay="indefinite"/>
                      </p:stCondLst>
                      <p:childTnLst>
                        <p:par>
                          <p:cTn id="125" fill="hold">
                            <p:stCondLst>
                              <p:cond delay="0"/>
                            </p:stCondLst>
                            <p:childTnLst>
                              <p:par>
                                <p:cTn id="126" presetID="30" presetClass="entr" presetSubtype="0" fill="hold" nodeType="clickEffect">
                                  <p:stCondLst>
                                    <p:cond delay="0"/>
                                  </p:stCondLst>
                                  <p:childTnLst>
                                    <p:set>
                                      <p:cBhvr>
                                        <p:cTn id="127" dur="1" fill="hold">
                                          <p:stCondLst>
                                            <p:cond delay="0"/>
                                          </p:stCondLst>
                                        </p:cTn>
                                        <p:tgtEl>
                                          <p:spTgt spid="7"/>
                                        </p:tgtEl>
                                        <p:attrNameLst>
                                          <p:attrName>style.visibility</p:attrName>
                                        </p:attrNameLst>
                                      </p:cBhvr>
                                      <p:to>
                                        <p:strVal val="visible"/>
                                      </p:to>
                                    </p:set>
                                    <p:animEffect transition="in" filter="fade">
                                      <p:cBhvr>
                                        <p:cTn id="128" dur="800" decel="100000"/>
                                        <p:tgtEl>
                                          <p:spTgt spid="7"/>
                                        </p:tgtEl>
                                      </p:cBhvr>
                                    </p:animEffect>
                                    <p:anim calcmode="lin" valueType="num">
                                      <p:cBhvr>
                                        <p:cTn id="129" dur="800" decel="100000" fill="hold"/>
                                        <p:tgtEl>
                                          <p:spTgt spid="7"/>
                                        </p:tgtEl>
                                        <p:attrNameLst>
                                          <p:attrName>style.rotation</p:attrName>
                                        </p:attrNameLst>
                                      </p:cBhvr>
                                      <p:tavLst>
                                        <p:tav tm="0">
                                          <p:val>
                                            <p:fltVal val="-90"/>
                                          </p:val>
                                        </p:tav>
                                        <p:tav tm="100000">
                                          <p:val>
                                            <p:fltVal val="0"/>
                                          </p:val>
                                        </p:tav>
                                      </p:tavLst>
                                    </p:anim>
                                    <p:anim calcmode="lin" valueType="num">
                                      <p:cBhvr>
                                        <p:cTn id="130" dur="800" decel="100000" fill="hold"/>
                                        <p:tgtEl>
                                          <p:spTgt spid="7"/>
                                        </p:tgtEl>
                                        <p:attrNameLst>
                                          <p:attrName>ppt_x</p:attrName>
                                        </p:attrNameLst>
                                      </p:cBhvr>
                                      <p:tavLst>
                                        <p:tav tm="0">
                                          <p:val>
                                            <p:strVal val="#ppt_x+0.4"/>
                                          </p:val>
                                        </p:tav>
                                        <p:tav tm="100000">
                                          <p:val>
                                            <p:strVal val="#ppt_x-0.05"/>
                                          </p:val>
                                        </p:tav>
                                      </p:tavLst>
                                    </p:anim>
                                    <p:anim calcmode="lin" valueType="num">
                                      <p:cBhvr>
                                        <p:cTn id="131" dur="800" decel="100000" fill="hold"/>
                                        <p:tgtEl>
                                          <p:spTgt spid="7"/>
                                        </p:tgtEl>
                                        <p:attrNameLst>
                                          <p:attrName>ppt_y</p:attrName>
                                        </p:attrNameLst>
                                      </p:cBhvr>
                                      <p:tavLst>
                                        <p:tav tm="0">
                                          <p:val>
                                            <p:strVal val="#ppt_y-0.4"/>
                                          </p:val>
                                        </p:tav>
                                        <p:tav tm="100000">
                                          <p:val>
                                            <p:strVal val="#ppt_y+0.1"/>
                                          </p:val>
                                        </p:tav>
                                      </p:tavLst>
                                    </p:anim>
                                    <p:anim calcmode="lin" valueType="num">
                                      <p:cBhvr>
                                        <p:cTn id="13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3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4" restart="whenNotActive" fill="hold" evtFilter="cancelBubble" nodeType="interactiveSeq">
                <p:stCondLst>
                  <p:cond evt="onClick" delay="0">
                    <p:tgtEl>
                      <p:spTgt spid="7"/>
                    </p:tgtEl>
                  </p:cond>
                </p:stCondLst>
                <p:endSync evt="end" delay="0">
                  <p:rtn val="all"/>
                </p:endSync>
                <p:childTnLst>
                  <p:par>
                    <p:cTn id="135" fill="hold">
                      <p:stCondLst>
                        <p:cond delay="0"/>
                      </p:stCondLst>
                      <p:childTnLst>
                        <p:par>
                          <p:cTn id="136" fill="hold">
                            <p:stCondLst>
                              <p:cond delay="0"/>
                            </p:stCondLst>
                            <p:childTnLst>
                              <p:par>
                                <p:cTn id="137" presetID="1" presetClass="mediacall" presetSubtype="0" fill="hold" nodeType="clickEffect">
                                  <p:stCondLst>
                                    <p:cond delay="0"/>
                                  </p:stCondLst>
                                  <p:childTnLst>
                                    <p:cmd type="call" cmd="playFrom(0.0)">
                                      <p:cBhvr>
                                        <p:cTn id="138" dur="51668" fill="hold"/>
                                        <p:tgtEl>
                                          <p:spTgt spid="7"/>
                                        </p:tgtEl>
                                      </p:cBhvr>
                                    </p:cmd>
                                  </p:childTnLst>
                                </p:cTn>
                              </p:par>
                            </p:childTnLst>
                          </p:cTn>
                        </p:par>
                      </p:childTnLst>
                    </p:cTn>
                  </p:par>
                </p:childTnLst>
              </p:cTn>
              <p:nextCondLst>
                <p:cond evt="onClick" delay="0">
                  <p:tgtEl>
                    <p:spTgt spid="7"/>
                  </p:tgtEl>
                </p:cond>
              </p:nextCondLst>
            </p:seq>
            <p:audio>
              <p:cMediaNode>
                <p:cTn id="13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0"/>
            <a:ext cx="5416034"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Angad Dev 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16386" name="Picture 2" descr="http://www.sikh-history.com/sikhhist/images/portraits/guru_angad.jpg"/>
          <p:cNvPicPr>
            <a:picLocks noChangeAspect="1" noChangeArrowheads="1"/>
          </p:cNvPicPr>
          <p:nvPr/>
        </p:nvPicPr>
        <p:blipFill>
          <a:blip r:embed="rId3" cstate="print"/>
          <a:srcRect/>
          <a:stretch>
            <a:fillRect/>
          </a:stretch>
        </p:blipFill>
        <p:spPr bwMode="auto">
          <a:xfrm>
            <a:off x="0" y="908720"/>
            <a:ext cx="3635896" cy="3905251"/>
          </a:xfrm>
          <a:prstGeom prst="rect">
            <a:avLst/>
          </a:prstGeom>
          <a:noFill/>
        </p:spPr>
      </p:pic>
      <p:sp>
        <p:nvSpPr>
          <p:cNvPr id="7" name="TextBox 6"/>
          <p:cNvSpPr txBox="1"/>
          <p:nvPr/>
        </p:nvSpPr>
        <p:spPr>
          <a:xfrm>
            <a:off x="4139952" y="1412776"/>
            <a:ext cx="5184576" cy="3416320"/>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This Guru was around from 1539 to 1552</a:t>
            </a:r>
          </a:p>
          <a:p>
            <a:pPr>
              <a:buFont typeface="Wingdings" pitchFamily="2" charset="2"/>
              <a:buChar char="ü"/>
            </a:pPr>
            <a:r>
              <a:rPr lang="en-GB" i="1" dirty="0" smtClean="0">
                <a:solidFill>
                  <a:srgbClr val="00B0F0"/>
                </a:solidFill>
                <a:latin typeface="Comic Sans MS" pitchFamily="66" charset="0"/>
              </a:rPr>
              <a:t>He was born  a Hindu </a:t>
            </a:r>
            <a:r>
              <a:rPr lang="en-GB" i="1" dirty="0" smtClean="0">
                <a:solidFill>
                  <a:srgbClr val="00B0F0"/>
                </a:solidFill>
                <a:latin typeface="Comic Sans MS" pitchFamily="66" charset="0"/>
              </a:rPr>
              <a:t>,and </a:t>
            </a:r>
            <a:r>
              <a:rPr lang="en-GB" i="1" dirty="0" smtClean="0">
                <a:solidFill>
                  <a:srgbClr val="00B0F0"/>
                </a:solidFill>
                <a:latin typeface="Comic Sans MS" pitchFamily="66" charset="0"/>
              </a:rPr>
              <a:t>at a young </a:t>
            </a:r>
            <a:r>
              <a:rPr lang="en-GB" i="1" dirty="0" smtClean="0">
                <a:solidFill>
                  <a:srgbClr val="00B0F0"/>
                </a:solidFill>
                <a:latin typeface="Comic Sans MS" pitchFamily="66" charset="0"/>
              </a:rPr>
              <a:t>age he </a:t>
            </a:r>
            <a:r>
              <a:rPr lang="en-GB" i="1" dirty="0" smtClean="0">
                <a:solidFill>
                  <a:srgbClr val="00B0F0"/>
                </a:solidFill>
                <a:latin typeface="Comic Sans MS" pitchFamily="66" charset="0"/>
              </a:rPr>
              <a:t>started following Guru Nanak.</a:t>
            </a:r>
          </a:p>
          <a:p>
            <a:pPr>
              <a:buFont typeface="Wingdings" pitchFamily="2" charset="2"/>
              <a:buChar char="ü"/>
            </a:pPr>
            <a:r>
              <a:rPr lang="en-GB" i="1" dirty="0" smtClean="0">
                <a:solidFill>
                  <a:srgbClr val="00B0F0"/>
                </a:solidFill>
                <a:latin typeface="Comic Sans MS" pitchFamily="66" charset="0"/>
              </a:rPr>
              <a:t>He really wanted to meet him and when he did for 7 years he meditated</a:t>
            </a:r>
          </a:p>
          <a:p>
            <a:pPr>
              <a:buFont typeface="Wingdings" pitchFamily="2" charset="2"/>
              <a:buChar char="ü"/>
            </a:pPr>
            <a:r>
              <a:rPr lang="en-GB" i="1" dirty="0" smtClean="0">
                <a:solidFill>
                  <a:srgbClr val="00B0F0"/>
                </a:solidFill>
                <a:latin typeface="Comic Sans MS" pitchFamily="66" charset="0"/>
              </a:rPr>
              <a:t>After Guru Nanak he  carried On Sikhism</a:t>
            </a:r>
          </a:p>
          <a:p>
            <a:pPr>
              <a:buFont typeface="Wingdings" pitchFamily="2" charset="2"/>
              <a:buChar char="ü"/>
            </a:pPr>
            <a:r>
              <a:rPr lang="en-GB" i="1" dirty="0" smtClean="0">
                <a:solidFill>
                  <a:srgbClr val="00B0F0"/>
                </a:solidFill>
                <a:latin typeface="Comic Sans MS" pitchFamily="66" charset="0"/>
              </a:rPr>
              <a:t>He put lots of stuff in the holy book and made the alphabet easier and named it </a:t>
            </a:r>
            <a:r>
              <a:rPr lang="en-GB" i="1" dirty="0" err="1" smtClean="0">
                <a:solidFill>
                  <a:srgbClr val="00B0F0"/>
                </a:solidFill>
                <a:latin typeface="Comic Sans MS" pitchFamily="66" charset="0"/>
              </a:rPr>
              <a:t>Gurmukhi</a:t>
            </a:r>
            <a:r>
              <a:rPr lang="en-GB" i="1" dirty="0" smtClean="0">
                <a:solidFill>
                  <a:srgbClr val="00B0F0"/>
                </a:solidFill>
                <a:latin typeface="Comic Sans MS" pitchFamily="66" charset="0"/>
              </a:rPr>
              <a:t>.</a:t>
            </a:r>
          </a:p>
          <a:p>
            <a:pPr>
              <a:buFont typeface="Wingdings" pitchFamily="2" charset="2"/>
              <a:buChar char="ü"/>
            </a:pPr>
            <a:r>
              <a:rPr lang="en-GB" i="1" dirty="0" smtClean="0">
                <a:solidFill>
                  <a:srgbClr val="00B0F0"/>
                </a:solidFill>
                <a:latin typeface="Comic Sans MS" pitchFamily="66" charset="0"/>
              </a:rPr>
              <a:t>He was very caring and gave everyone chances. When he made the new alphabet he  taught lots of young children the language</a:t>
            </a:r>
            <a:endParaRPr lang="en-GB" i="1" dirty="0">
              <a:solidFill>
                <a:srgbClr val="00B0F0"/>
              </a:solidFill>
              <a:latin typeface="Comic Sans MS" pitchFamily="66" charset="0"/>
            </a:endParaRPr>
          </a:p>
        </p:txBody>
      </p:sp>
      <p:sp>
        <p:nvSpPr>
          <p:cNvPr id="5" name="TextBox 4"/>
          <p:cNvSpPr txBox="1"/>
          <p:nvPr/>
        </p:nvSpPr>
        <p:spPr>
          <a:xfrm>
            <a:off x="0" y="4797152"/>
            <a:ext cx="9144000" cy="2308324"/>
          </a:xfrm>
          <a:prstGeom prst="rect">
            <a:avLst/>
          </a:prstGeom>
          <a:noFill/>
        </p:spPr>
        <p:txBody>
          <a:bodyPr wrap="square" rtlCol="0">
            <a:spAutoFit/>
          </a:bodyPr>
          <a:lstStyle/>
          <a:p>
            <a:r>
              <a:rPr lang="en-GB" i="1" dirty="0" smtClean="0">
                <a:solidFill>
                  <a:srgbClr val="00B0F0"/>
                </a:solidFill>
                <a:latin typeface="Comic Sans MS" pitchFamily="66" charset="0"/>
              </a:rPr>
              <a:t>And made new schools for them. It gave children an education which shows he was nice. He made lots of children clever and was very clever </a:t>
            </a:r>
            <a:r>
              <a:rPr lang="en-GB" i="1" dirty="0" smtClean="0">
                <a:solidFill>
                  <a:srgbClr val="00B0F0"/>
                </a:solidFill>
                <a:latin typeface="Comic Sans MS" pitchFamily="66" charset="0"/>
              </a:rPr>
              <a:t> as well.</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 There were lots of  religions but, no one liked Sikhism but, the Guru was very strong and made people think it was a nice </a:t>
            </a:r>
            <a:r>
              <a:rPr lang="en-GB" i="1" dirty="0" smtClean="0">
                <a:solidFill>
                  <a:srgbClr val="00B0F0"/>
                </a:solidFill>
                <a:latin typeface="Comic Sans MS" pitchFamily="66" charset="0"/>
              </a:rPr>
              <a:t>religion.</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The caste system was still carrying on but, the guru didn’t like it so had </a:t>
            </a:r>
            <a:r>
              <a:rPr lang="en-GB" i="1" dirty="0" err="1" smtClean="0">
                <a:solidFill>
                  <a:srgbClr val="00B0F0"/>
                </a:solidFill>
                <a:latin typeface="Comic Sans MS" pitchFamily="66" charset="0"/>
              </a:rPr>
              <a:t>langar</a:t>
            </a:r>
            <a:r>
              <a:rPr lang="en-GB" i="1" dirty="0" smtClean="0">
                <a:solidFill>
                  <a:srgbClr val="00B0F0"/>
                </a:solidFill>
                <a:latin typeface="Comic Sans MS" pitchFamily="66" charset="0"/>
              </a:rPr>
              <a:t> which is good at the temple to show everyone is the same by eating the same food even if you are rich or </a:t>
            </a:r>
            <a:r>
              <a:rPr lang="en-GB" i="1" dirty="0" smtClean="0">
                <a:solidFill>
                  <a:srgbClr val="00B0F0"/>
                </a:solidFill>
                <a:latin typeface="Comic Sans MS" pitchFamily="66" charset="0"/>
              </a:rPr>
              <a:t>poor.</a:t>
            </a:r>
            <a:endParaRPr lang="en-GB" i="1" dirty="0" smtClean="0">
              <a:solidFill>
                <a:srgbClr val="00B0F0"/>
              </a:solidFill>
              <a:latin typeface="Comic Sans MS" pitchFamily="66" charset="0"/>
            </a:endParaRPr>
          </a:p>
          <a:p>
            <a:pPr>
              <a:buFont typeface="Wingdings" pitchFamily="2" charset="2"/>
              <a:buChar char="ü"/>
            </a:pPr>
            <a:endParaRPr lang="en-GB" i="1" dirty="0">
              <a:solidFill>
                <a:srgbClr val="00B0F0"/>
              </a:solidFill>
              <a:latin typeface="Comic Sans MS" pitchFamily="66" charset="0"/>
            </a:endParaRPr>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7524328" y="69269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fade">
                                      <p:cBhvr>
                                        <p:cTn id="25" dur="800" decel="100000"/>
                                        <p:tgtEl>
                                          <p:spTgt spid="16386"/>
                                        </p:tgtEl>
                                      </p:cBhvr>
                                    </p:animEffect>
                                    <p:anim calcmode="lin" valueType="num">
                                      <p:cBhvr>
                                        <p:cTn id="26" dur="800" decel="100000" fill="hold"/>
                                        <p:tgtEl>
                                          <p:spTgt spid="16386"/>
                                        </p:tgtEl>
                                        <p:attrNameLst>
                                          <p:attrName>style.rotation</p:attrName>
                                        </p:attrNameLst>
                                      </p:cBhvr>
                                      <p:tavLst>
                                        <p:tav tm="0">
                                          <p:val>
                                            <p:fltVal val="-90"/>
                                          </p:val>
                                        </p:tav>
                                        <p:tav tm="100000">
                                          <p:val>
                                            <p:fltVal val="0"/>
                                          </p:val>
                                        </p:tav>
                                      </p:tavLst>
                                    </p:anim>
                                    <p:anim calcmode="lin" valueType="num">
                                      <p:cBhvr>
                                        <p:cTn id="27" dur="800" decel="100000" fill="hold"/>
                                        <p:tgtEl>
                                          <p:spTgt spid="16386"/>
                                        </p:tgtEl>
                                        <p:attrNameLst>
                                          <p:attrName>ppt_x</p:attrName>
                                        </p:attrNameLst>
                                      </p:cBhvr>
                                      <p:tavLst>
                                        <p:tav tm="0">
                                          <p:val>
                                            <p:strVal val="#ppt_x+0.4"/>
                                          </p:val>
                                        </p:tav>
                                        <p:tav tm="100000">
                                          <p:val>
                                            <p:strVal val="#ppt_x-0.05"/>
                                          </p:val>
                                        </p:tav>
                                      </p:tavLst>
                                    </p:anim>
                                    <p:anim calcmode="lin" valueType="num">
                                      <p:cBhvr>
                                        <p:cTn id="28" dur="800" decel="100000" fill="hold"/>
                                        <p:tgtEl>
                                          <p:spTgt spid="1638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plus(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plus(in)">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69364" fill="hold"/>
                                        <p:tgtEl>
                                          <p:spTgt spid="6"/>
                                        </p:tgtEl>
                                      </p:cBhvr>
                                    </p:cmd>
                                  </p:childTnLst>
                                </p:cTn>
                              </p:par>
                            </p:childTnLst>
                          </p:cTn>
                        </p:par>
                      </p:childTnLst>
                    </p:cTn>
                  </p:par>
                </p:childTnLst>
              </p:cTn>
              <p:nextCondLst>
                <p:cond evt="onClick" delay="0">
                  <p:tgtEl>
                    <p:spTgt spid="6"/>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0"/>
            <a:ext cx="5110694"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Amar Das 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1026" name="Picture 2" descr="http://a3.ec-images.myspacecdn.com/images02/5/f326d21172e3455ba0c2698698fef806/l.jpg"/>
          <p:cNvPicPr>
            <a:picLocks noChangeAspect="1" noChangeArrowheads="1"/>
          </p:cNvPicPr>
          <p:nvPr/>
        </p:nvPicPr>
        <p:blipFill>
          <a:blip r:embed="rId4" cstate="print"/>
          <a:srcRect/>
          <a:stretch>
            <a:fillRect/>
          </a:stretch>
        </p:blipFill>
        <p:spPr bwMode="auto">
          <a:xfrm>
            <a:off x="323528" y="908720"/>
            <a:ext cx="3600400" cy="4176464"/>
          </a:xfrm>
          <a:prstGeom prst="rect">
            <a:avLst/>
          </a:prstGeom>
          <a:noFill/>
        </p:spPr>
      </p:pic>
      <p:sp>
        <p:nvSpPr>
          <p:cNvPr id="10" name="TextBox 9"/>
          <p:cNvSpPr txBox="1"/>
          <p:nvPr/>
        </p:nvSpPr>
        <p:spPr>
          <a:xfrm>
            <a:off x="3923928" y="1268760"/>
            <a:ext cx="5220072" cy="3970318"/>
          </a:xfrm>
          <a:prstGeom prst="rect">
            <a:avLst/>
          </a:prstGeom>
          <a:noFill/>
        </p:spPr>
        <p:txBody>
          <a:bodyPr wrap="square" rtlCol="0">
            <a:spAutoFit/>
          </a:bodyPr>
          <a:lstStyle/>
          <a:p>
            <a:pPr marL="342900" indent="-342900">
              <a:buFont typeface="Wingdings" pitchFamily="2" charset="2"/>
              <a:buChar char="ü"/>
            </a:pPr>
            <a:r>
              <a:rPr lang="en-GB" i="1" dirty="0" smtClean="0">
                <a:solidFill>
                  <a:srgbClr val="00B0F0"/>
                </a:solidFill>
                <a:latin typeface="Comic Sans MS" pitchFamily="66" charset="0"/>
              </a:rPr>
              <a:t>He was born in 1479 but, became a Guru in 1552. He </a:t>
            </a:r>
            <a:r>
              <a:rPr lang="en-GB" i="1" dirty="0" smtClean="0">
                <a:solidFill>
                  <a:srgbClr val="00B0F0"/>
                </a:solidFill>
                <a:latin typeface="Comic Sans MS" pitchFamily="66" charset="0"/>
              </a:rPr>
              <a:t>finished </a:t>
            </a:r>
            <a:r>
              <a:rPr lang="en-GB" i="1" dirty="0" smtClean="0">
                <a:solidFill>
                  <a:srgbClr val="00B0F0"/>
                </a:solidFill>
                <a:latin typeface="Comic Sans MS" pitchFamily="66" charset="0"/>
              </a:rPr>
              <a:t>in </a:t>
            </a:r>
            <a:r>
              <a:rPr lang="en-GB" i="1" dirty="0" smtClean="0">
                <a:solidFill>
                  <a:srgbClr val="00B0F0"/>
                </a:solidFill>
                <a:latin typeface="Comic Sans MS" pitchFamily="66" charset="0"/>
              </a:rPr>
              <a:t>1574</a:t>
            </a:r>
          </a:p>
          <a:p>
            <a:pPr marL="342900" indent="-342900">
              <a:buFont typeface="Wingdings" pitchFamily="2" charset="2"/>
              <a:buChar char="ü"/>
            </a:pPr>
            <a:r>
              <a:rPr lang="en-GB" i="1" dirty="0" smtClean="0">
                <a:solidFill>
                  <a:srgbClr val="00B0F0"/>
                </a:solidFill>
                <a:latin typeface="Comic Sans MS" pitchFamily="66" charset="0"/>
              </a:rPr>
              <a:t>He was a very religious  Hindu who went on many </a:t>
            </a:r>
            <a:r>
              <a:rPr lang="en-GB" i="1" dirty="0" smtClean="0">
                <a:solidFill>
                  <a:srgbClr val="00B0F0"/>
                </a:solidFill>
                <a:latin typeface="Comic Sans MS" pitchFamily="66" charset="0"/>
              </a:rPr>
              <a:t>religion trips.</a:t>
            </a:r>
            <a:endParaRPr lang="en-GB" i="1" dirty="0" smtClean="0">
              <a:solidFill>
                <a:srgbClr val="00B0F0"/>
              </a:solidFill>
              <a:latin typeface="Comic Sans MS" pitchFamily="66" charset="0"/>
            </a:endParaRPr>
          </a:p>
          <a:p>
            <a:pPr marL="342900" indent="-342900">
              <a:buFont typeface="Wingdings" pitchFamily="2" charset="2"/>
              <a:buChar char="ü"/>
            </a:pPr>
            <a:r>
              <a:rPr lang="en-GB" i="1" dirty="0" smtClean="0">
                <a:solidFill>
                  <a:srgbClr val="00B0F0"/>
                </a:solidFill>
                <a:latin typeface="Comic Sans MS" pitchFamily="66" charset="0"/>
              </a:rPr>
              <a:t>He overheard his neighbours </a:t>
            </a:r>
            <a:r>
              <a:rPr lang="en-GB" i="1" dirty="0" smtClean="0">
                <a:solidFill>
                  <a:srgbClr val="00B0F0"/>
                </a:solidFill>
                <a:latin typeface="Comic Sans MS" pitchFamily="66" charset="0"/>
              </a:rPr>
              <a:t>songs </a:t>
            </a:r>
            <a:r>
              <a:rPr lang="en-GB" i="1" dirty="0" smtClean="0">
                <a:solidFill>
                  <a:srgbClr val="00B0F0"/>
                </a:solidFill>
                <a:latin typeface="Comic Sans MS" pitchFamily="66" charset="0"/>
              </a:rPr>
              <a:t>and found them very relaxing. They were the first Guru’s and </a:t>
            </a:r>
            <a:r>
              <a:rPr lang="en-GB" i="1" dirty="0" smtClean="0">
                <a:solidFill>
                  <a:srgbClr val="00B0F0"/>
                </a:solidFill>
                <a:latin typeface="Comic Sans MS" pitchFamily="66" charset="0"/>
              </a:rPr>
              <a:t>wanted to </a:t>
            </a:r>
            <a:r>
              <a:rPr lang="en-GB" i="1" dirty="0" smtClean="0">
                <a:solidFill>
                  <a:srgbClr val="00B0F0"/>
                </a:solidFill>
                <a:latin typeface="Comic Sans MS" pitchFamily="66" charset="0"/>
              </a:rPr>
              <a:t>go to </a:t>
            </a:r>
            <a:r>
              <a:rPr lang="en-GB" i="1" dirty="0" smtClean="0">
                <a:solidFill>
                  <a:srgbClr val="00B0F0"/>
                </a:solidFill>
                <a:latin typeface="Comic Sans MS" pitchFamily="66" charset="0"/>
              </a:rPr>
              <a:t>Guru </a:t>
            </a:r>
            <a:r>
              <a:rPr lang="en-GB" i="1" dirty="0" err="1" smtClean="0">
                <a:solidFill>
                  <a:srgbClr val="00B0F0"/>
                </a:solidFill>
                <a:latin typeface="Comic Sans MS" pitchFamily="66" charset="0"/>
              </a:rPr>
              <a:t>Angad</a:t>
            </a:r>
            <a:r>
              <a:rPr lang="en-GB" i="1" dirty="0" smtClean="0">
                <a:solidFill>
                  <a:srgbClr val="00B0F0"/>
                </a:solidFill>
                <a:latin typeface="Comic Sans MS" pitchFamily="66" charset="0"/>
              </a:rPr>
              <a:t> Dev </a:t>
            </a:r>
            <a:r>
              <a:rPr lang="en-GB" i="1" dirty="0" err="1" smtClean="0">
                <a:solidFill>
                  <a:srgbClr val="00B0F0"/>
                </a:solidFill>
                <a:latin typeface="Comic Sans MS" pitchFamily="66" charset="0"/>
              </a:rPr>
              <a:t>Ji</a:t>
            </a:r>
            <a:r>
              <a:rPr lang="en-GB" i="1" dirty="0" smtClean="0">
                <a:solidFill>
                  <a:srgbClr val="00B0F0"/>
                </a:solidFill>
                <a:latin typeface="Comic Sans MS" pitchFamily="66" charset="0"/>
              </a:rPr>
              <a:t> , at </a:t>
            </a:r>
            <a:r>
              <a:rPr lang="en-GB" i="1" dirty="0" smtClean="0">
                <a:solidFill>
                  <a:srgbClr val="00B0F0"/>
                </a:solidFill>
                <a:latin typeface="Comic Sans MS" pitchFamily="66" charset="0"/>
              </a:rPr>
              <a:t>the age of 60 but, didn’t want </a:t>
            </a:r>
            <a:r>
              <a:rPr lang="en-GB" i="1" dirty="0" smtClean="0">
                <a:solidFill>
                  <a:srgbClr val="00B0F0"/>
                </a:solidFill>
                <a:latin typeface="Comic Sans MS" pitchFamily="66" charset="0"/>
              </a:rPr>
              <a:t>to make a </a:t>
            </a:r>
            <a:r>
              <a:rPr lang="en-GB" i="1" dirty="0" smtClean="0">
                <a:solidFill>
                  <a:srgbClr val="00B0F0"/>
                </a:solidFill>
                <a:latin typeface="Comic Sans MS" pitchFamily="66" charset="0"/>
              </a:rPr>
              <a:t>fight  between him and the next Guru .</a:t>
            </a:r>
          </a:p>
          <a:p>
            <a:pPr marL="342900" indent="-342900">
              <a:buFont typeface="Wingdings" pitchFamily="2" charset="2"/>
              <a:buChar char="ü"/>
            </a:pPr>
            <a:r>
              <a:rPr lang="en-GB" i="1" dirty="0" smtClean="0">
                <a:solidFill>
                  <a:srgbClr val="00B0F0"/>
                </a:solidFill>
                <a:latin typeface="Comic Sans MS" pitchFamily="66" charset="0"/>
              </a:rPr>
              <a:t>He </a:t>
            </a:r>
            <a:r>
              <a:rPr lang="en-GB" i="1" dirty="0" smtClean="0">
                <a:solidFill>
                  <a:srgbClr val="00B0F0"/>
                </a:solidFill>
                <a:latin typeface="Comic Sans MS" pitchFamily="66" charset="0"/>
              </a:rPr>
              <a:t>was</a:t>
            </a:r>
            <a:r>
              <a:rPr lang="en-GB" i="1" dirty="0" smtClean="0">
                <a:solidFill>
                  <a:srgbClr val="00B0F0"/>
                </a:solidFill>
                <a:latin typeface="Comic Sans MS" pitchFamily="66" charset="0"/>
              </a:rPr>
              <a:t> </a:t>
            </a:r>
            <a:r>
              <a:rPr lang="en-GB" i="1" dirty="0" smtClean="0">
                <a:solidFill>
                  <a:srgbClr val="00B0F0"/>
                </a:solidFill>
                <a:latin typeface="Comic Sans MS" pitchFamily="66" charset="0"/>
              </a:rPr>
              <a:t>the next Guru and </a:t>
            </a:r>
            <a:r>
              <a:rPr lang="en-GB" i="1" dirty="0" smtClean="0">
                <a:solidFill>
                  <a:srgbClr val="00B0F0"/>
                </a:solidFill>
                <a:latin typeface="Comic Sans MS" pitchFamily="66" charset="0"/>
              </a:rPr>
              <a:t>tried </a:t>
            </a:r>
            <a:r>
              <a:rPr lang="en-GB" i="1" dirty="0" smtClean="0">
                <a:solidFill>
                  <a:srgbClr val="00B0F0"/>
                </a:solidFill>
                <a:latin typeface="Comic Sans MS" pitchFamily="66" charset="0"/>
              </a:rPr>
              <a:t>to get rid of Caste systems</a:t>
            </a:r>
          </a:p>
          <a:p>
            <a:pPr marL="342900" indent="-342900">
              <a:buFont typeface="Wingdings" pitchFamily="2" charset="2"/>
              <a:buChar char="ü"/>
            </a:pPr>
            <a:r>
              <a:rPr lang="en-GB" i="1" dirty="0" smtClean="0">
                <a:solidFill>
                  <a:srgbClr val="00B0F0"/>
                </a:solidFill>
                <a:latin typeface="Comic Sans MS" pitchFamily="66" charset="0"/>
              </a:rPr>
              <a:t>He started to make more people </a:t>
            </a:r>
            <a:r>
              <a:rPr lang="en-GB" i="1" dirty="0" smtClean="0">
                <a:solidFill>
                  <a:srgbClr val="00B0F0"/>
                </a:solidFill>
                <a:latin typeface="Comic Sans MS" pitchFamily="66" charset="0"/>
              </a:rPr>
              <a:t>understand Sikhism.</a:t>
            </a:r>
            <a:endParaRPr lang="en-GB" i="1" dirty="0">
              <a:solidFill>
                <a:srgbClr val="00B0F0"/>
              </a:solidFill>
              <a:latin typeface="Comic Sans MS" pitchFamily="66" charset="0"/>
            </a:endParaRPr>
          </a:p>
        </p:txBody>
      </p:sp>
      <p:sp>
        <p:nvSpPr>
          <p:cNvPr id="12" name="TextBox 11"/>
          <p:cNvSpPr txBox="1"/>
          <p:nvPr/>
        </p:nvSpPr>
        <p:spPr>
          <a:xfrm>
            <a:off x="179512" y="5157192"/>
            <a:ext cx="8964488" cy="1200329"/>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 He did this by trying to make people know more about  the Caste System</a:t>
            </a:r>
          </a:p>
          <a:p>
            <a:pPr>
              <a:buFont typeface="Wingdings" pitchFamily="2" charset="2"/>
              <a:buChar char="ü"/>
            </a:pPr>
            <a:r>
              <a:rPr lang="en-GB" i="1" dirty="0" smtClean="0">
                <a:solidFill>
                  <a:srgbClr val="00B0F0"/>
                </a:solidFill>
                <a:latin typeface="Comic Sans MS" pitchFamily="66" charset="0"/>
              </a:rPr>
              <a:t>He made lots of places for Guru Nanak and </a:t>
            </a:r>
            <a:r>
              <a:rPr lang="en-GB" i="1" dirty="0" smtClean="0">
                <a:solidFill>
                  <a:srgbClr val="00B0F0"/>
                </a:solidFill>
                <a:latin typeface="Comic Sans MS" pitchFamily="66" charset="0"/>
              </a:rPr>
              <a:t>made more people know about Sikhism all </a:t>
            </a:r>
            <a:r>
              <a:rPr lang="en-GB" i="1" dirty="0" smtClean="0">
                <a:solidFill>
                  <a:srgbClr val="00B0F0"/>
                </a:solidFill>
                <a:latin typeface="Comic Sans MS" pitchFamily="66" charset="0"/>
              </a:rPr>
              <a:t>around the world.</a:t>
            </a:r>
          </a:p>
          <a:p>
            <a:pPr>
              <a:buFont typeface="Wingdings" pitchFamily="2" charset="2"/>
              <a:buChar char="ü"/>
            </a:pPr>
            <a:r>
              <a:rPr lang="en-GB" i="1" dirty="0" smtClean="0">
                <a:solidFill>
                  <a:srgbClr val="00B0F0"/>
                </a:solidFill>
                <a:latin typeface="Comic Sans MS" pitchFamily="66" charset="0"/>
              </a:rPr>
              <a:t>He then passed  the </a:t>
            </a:r>
            <a:r>
              <a:rPr lang="en-GB" i="1" dirty="0" err="1" smtClean="0">
                <a:solidFill>
                  <a:srgbClr val="00B0F0"/>
                </a:solidFill>
                <a:latin typeface="Comic Sans MS" pitchFamily="66" charset="0"/>
              </a:rPr>
              <a:t>Guruship</a:t>
            </a:r>
            <a:r>
              <a:rPr lang="en-GB" i="1" dirty="0" smtClean="0">
                <a:solidFill>
                  <a:srgbClr val="00B0F0"/>
                </a:solidFill>
                <a:latin typeface="Comic Sans MS" pitchFamily="66" charset="0"/>
              </a:rPr>
              <a:t> onto his son who was known as Guru Ram Das </a:t>
            </a:r>
            <a:r>
              <a:rPr lang="en-GB" i="1" dirty="0" err="1" smtClean="0">
                <a:solidFill>
                  <a:srgbClr val="00B0F0"/>
                </a:solidFill>
                <a:latin typeface="Comic Sans MS" pitchFamily="66" charset="0"/>
              </a:rPr>
              <a:t>Ji</a:t>
            </a:r>
            <a:endParaRPr lang="en-GB" i="1" dirty="0">
              <a:solidFill>
                <a:srgbClr val="00B0F0"/>
              </a:solidFill>
              <a:latin typeface="Comic Sans MS" pitchFamily="66" charset="0"/>
            </a:endParaRPr>
          </a:p>
        </p:txBody>
      </p:sp>
      <p:pic>
        <p:nvPicPr>
          <p:cNvPr id="6" name="Recorded Sound">
            <a:hlinkClick r:id="" action="ppaction://media"/>
          </p:cNvPr>
          <p:cNvPicPr>
            <a:picLocks noRot="1" noChangeAspect="1"/>
          </p:cNvPicPr>
          <p:nvPr>
            <a:wavAudioFile r:embed="rId1" name="Recorded Sound"/>
          </p:nvPr>
        </p:nvPicPr>
        <p:blipFill>
          <a:blip r:embed="rId5" cstate="print"/>
          <a:stretch>
            <a:fillRect/>
          </a:stretch>
        </p:blipFill>
        <p:spPr>
          <a:xfrm>
            <a:off x="7812360" y="54868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100"/>
                                        <p:tgtEl>
                                          <p:spTgt spid="6"/>
                                        </p:tgtEl>
                                      </p:cBhvr>
                                    </p:animEffect>
                                    <p:anim calcmode="lin" valueType="num">
                                      <p:cBhvr>
                                        <p:cTn id="80" dur="400" fill="hold"/>
                                        <p:tgtEl>
                                          <p:spTgt spid="6"/>
                                        </p:tgtEl>
                                        <p:attrNameLst>
                                          <p:attrName>ppt_x</p:attrName>
                                        </p:attrNameLst>
                                      </p:cBhvr>
                                      <p:tavLst>
                                        <p:tav tm="0">
                                          <p:val>
                                            <p:strVal val="#ppt_x"/>
                                          </p:val>
                                        </p:tav>
                                        <p:tav tm="100000">
                                          <p:val>
                                            <p:strVal val="#ppt_x"/>
                                          </p:val>
                                        </p:tav>
                                      </p:tavLst>
                                    </p:anim>
                                    <p:anim calcmode="lin" valueType="num">
                                      <p:cBhvr>
                                        <p:cTn id="81" dur="400" fill="hold"/>
                                        <p:tgtEl>
                                          <p:spTgt spid="6"/>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4" restart="whenNotActive" fill="hold" evtFilter="cancelBubble" nodeType="interactiveSeq">
                <p:stCondLst>
                  <p:cond evt="onClick" delay="0">
                    <p:tgtEl>
                      <p:spTgt spid="6"/>
                    </p:tgtEl>
                  </p:cond>
                </p:stCondLst>
                <p:endSync evt="end" delay="0">
                  <p:rtn val="all"/>
                </p:endSync>
                <p:childTnLst>
                  <p:par>
                    <p:cTn id="85" fill="hold">
                      <p:stCondLst>
                        <p:cond delay="0"/>
                      </p:stCondLst>
                      <p:childTnLst>
                        <p:par>
                          <p:cTn id="86" fill="hold">
                            <p:stCondLst>
                              <p:cond delay="0"/>
                            </p:stCondLst>
                            <p:childTnLst>
                              <p:par>
                                <p:cTn id="87" presetID="1" presetClass="mediacall" presetSubtype="0" fill="hold" nodeType="clickEffect">
                                  <p:stCondLst>
                                    <p:cond delay="0"/>
                                  </p:stCondLst>
                                  <p:childTnLst>
                                    <p:cmd type="call" cmd="playFrom(0.0)">
                                      <p:cBhvr>
                                        <p:cTn id="88" dur="48844" fill="hold"/>
                                        <p:tgtEl>
                                          <p:spTgt spid="6"/>
                                        </p:tgtEl>
                                      </p:cBhvr>
                                    </p:cmd>
                                  </p:childTnLst>
                                </p:cTn>
                              </p:par>
                            </p:childTnLst>
                          </p:cTn>
                        </p:par>
                      </p:childTnLst>
                    </p:cTn>
                  </p:par>
                </p:childTnLst>
              </p:cTn>
              <p:nextCondLst>
                <p:cond evt="onClick" delay="0">
                  <p:tgtEl>
                    <p:spTgt spid="6"/>
                  </p:tgtEl>
                </p:cond>
              </p:nextCondLst>
            </p:seq>
            <p:audio>
              <p:cMediaNode>
                <p:cTn id="8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4"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uru Ram Das Ji.jpg"/>
          <p:cNvPicPr>
            <a:picLocks noChangeAspect="1" noChangeArrowheads="1"/>
          </p:cNvPicPr>
          <p:nvPr/>
        </p:nvPicPr>
        <p:blipFill>
          <a:blip r:embed="rId3" cstate="print"/>
          <a:srcRect/>
          <a:stretch>
            <a:fillRect/>
          </a:stretch>
        </p:blipFill>
        <p:spPr bwMode="auto">
          <a:xfrm>
            <a:off x="0" y="0"/>
            <a:ext cx="3131840" cy="3861048"/>
          </a:xfrm>
          <a:prstGeom prst="rect">
            <a:avLst/>
          </a:prstGeom>
          <a:noFill/>
        </p:spPr>
      </p:pic>
      <p:sp>
        <p:nvSpPr>
          <p:cNvPr id="5" name="Rectangle 4"/>
          <p:cNvSpPr/>
          <p:nvPr/>
        </p:nvSpPr>
        <p:spPr>
          <a:xfrm>
            <a:off x="3347864" y="0"/>
            <a:ext cx="5040560" cy="936104"/>
          </a:xfrm>
          <a:prstGeom prst="rect">
            <a:avLst/>
          </a:prstGeom>
          <a:noFill/>
        </p:spPr>
        <p:txBody>
          <a:bodyPr wrap="square" lIns="91440" tIns="45720" rIns="91440" bIns="45720">
            <a:spAutoFit/>
          </a:bodyPr>
          <a:lstStyle/>
          <a:p>
            <a:pPr algn="ctr"/>
            <a:r>
              <a:rPr lang="en-US" sz="5400" b="1" i="1"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Ram Das </a:t>
            </a:r>
            <a:r>
              <a:rPr lang="en-US" sz="5400" b="1" i="1"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sp>
        <p:nvSpPr>
          <p:cNvPr id="7" name="TextBox 6"/>
          <p:cNvSpPr txBox="1"/>
          <p:nvPr/>
        </p:nvSpPr>
        <p:spPr>
          <a:xfrm>
            <a:off x="3203848" y="1196752"/>
            <a:ext cx="5940152" cy="2585323"/>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This Guru was the forth and was around from the time of 1574 to 1581</a:t>
            </a:r>
          </a:p>
          <a:p>
            <a:pPr>
              <a:buFont typeface="Wingdings" pitchFamily="2" charset="2"/>
              <a:buChar char="ü"/>
            </a:pPr>
            <a:r>
              <a:rPr lang="en-GB" i="1" dirty="0" smtClean="0">
                <a:solidFill>
                  <a:srgbClr val="00B0F0"/>
                </a:solidFill>
                <a:latin typeface="Comic Sans MS" pitchFamily="66" charset="0"/>
              </a:rPr>
              <a:t>He was born in Lahore and his family were very honest. He then made this one of his many teachings and </a:t>
            </a:r>
            <a:r>
              <a:rPr lang="en-GB" i="1" dirty="0" smtClean="0">
                <a:solidFill>
                  <a:srgbClr val="00B0F0"/>
                </a:solidFill>
                <a:latin typeface="Comic Sans MS" pitchFamily="66" charset="0"/>
              </a:rPr>
              <a:t>showed </a:t>
            </a:r>
            <a:r>
              <a:rPr lang="en-GB" i="1" dirty="0" smtClean="0">
                <a:solidFill>
                  <a:srgbClr val="00B0F0"/>
                </a:solidFill>
                <a:latin typeface="Comic Sans MS" pitchFamily="66" charset="0"/>
              </a:rPr>
              <a:t>people to live a </a:t>
            </a:r>
            <a:r>
              <a:rPr lang="en-GB" i="1" dirty="0" smtClean="0">
                <a:solidFill>
                  <a:srgbClr val="00B0F0"/>
                </a:solidFill>
                <a:latin typeface="Comic Sans MS" pitchFamily="66" charset="0"/>
              </a:rPr>
              <a:t>good life</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He and the </a:t>
            </a:r>
            <a:r>
              <a:rPr lang="en-GB" i="1" dirty="0" smtClean="0">
                <a:solidFill>
                  <a:srgbClr val="00B0F0"/>
                </a:solidFill>
                <a:latin typeface="Comic Sans MS" pitchFamily="66" charset="0"/>
              </a:rPr>
              <a:t>Guru  before used </a:t>
            </a:r>
            <a:r>
              <a:rPr lang="en-GB" i="1" dirty="0" smtClean="0">
                <a:solidFill>
                  <a:srgbClr val="00B0F0"/>
                </a:solidFill>
                <a:latin typeface="Comic Sans MS" pitchFamily="66" charset="0"/>
              </a:rPr>
              <a:t>to go on religious journeys together. </a:t>
            </a:r>
          </a:p>
          <a:p>
            <a:pPr>
              <a:buFont typeface="Wingdings" pitchFamily="2" charset="2"/>
              <a:buChar char="ü"/>
            </a:pPr>
            <a:r>
              <a:rPr lang="en-GB" i="1" dirty="0" smtClean="0">
                <a:solidFill>
                  <a:srgbClr val="00B0F0"/>
                </a:solidFill>
                <a:latin typeface="Comic Sans MS" pitchFamily="66" charset="0"/>
              </a:rPr>
              <a:t>His parents died when he was seven and lived with his grandmother</a:t>
            </a:r>
            <a:endParaRPr lang="en-GB" i="1" dirty="0">
              <a:solidFill>
                <a:srgbClr val="00B0F0"/>
              </a:solidFill>
              <a:latin typeface="Comic Sans MS" pitchFamily="66" charset="0"/>
            </a:endParaRPr>
          </a:p>
        </p:txBody>
      </p:sp>
      <p:sp>
        <p:nvSpPr>
          <p:cNvPr id="9" name="TextBox 8"/>
          <p:cNvSpPr txBox="1"/>
          <p:nvPr/>
        </p:nvSpPr>
        <p:spPr>
          <a:xfrm>
            <a:off x="0" y="3861048"/>
            <a:ext cx="9144000" cy="2862322"/>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told people not to believe in superstitions. These are beliefs that doing stuff will bring you bad luck. E.g. opening a umbrella inside.</a:t>
            </a:r>
          </a:p>
          <a:p>
            <a:pPr>
              <a:buFont typeface="Wingdings" pitchFamily="2" charset="2"/>
              <a:buChar char="ü"/>
            </a:pPr>
            <a:r>
              <a:rPr lang="en-GB" i="1" dirty="0" smtClean="0">
                <a:solidFill>
                  <a:srgbClr val="00B0F0"/>
                </a:solidFill>
                <a:latin typeface="Comic Sans MS" pitchFamily="66" charset="0"/>
              </a:rPr>
              <a:t>He also taught people that </a:t>
            </a:r>
            <a:r>
              <a:rPr lang="en-GB" i="1" dirty="0" smtClean="0">
                <a:solidFill>
                  <a:srgbClr val="00B0F0"/>
                </a:solidFill>
                <a:latin typeface="Comic Sans MS" pitchFamily="66" charset="0"/>
              </a:rPr>
              <a:t>religion trips were </a:t>
            </a:r>
            <a:r>
              <a:rPr lang="en-GB" i="1" dirty="0" smtClean="0">
                <a:solidFill>
                  <a:srgbClr val="00B0F0"/>
                </a:solidFill>
                <a:latin typeface="Comic Sans MS" pitchFamily="66" charset="0"/>
              </a:rPr>
              <a:t>pointless. </a:t>
            </a:r>
            <a:r>
              <a:rPr lang="en-GB" i="1" dirty="0" smtClean="0">
                <a:solidFill>
                  <a:srgbClr val="00B0F0"/>
                </a:solidFill>
                <a:latin typeface="Comic Sans MS" pitchFamily="66" charset="0"/>
              </a:rPr>
              <a:t>He </a:t>
            </a:r>
            <a:r>
              <a:rPr lang="en-GB" i="1" dirty="0" smtClean="0">
                <a:solidFill>
                  <a:srgbClr val="00B0F0"/>
                </a:solidFill>
                <a:latin typeface="Comic Sans MS" pitchFamily="66" charset="0"/>
              </a:rPr>
              <a:t>thought you could pray anywhere in the world.</a:t>
            </a:r>
          </a:p>
          <a:p>
            <a:pPr>
              <a:buFont typeface="Wingdings" pitchFamily="2" charset="2"/>
              <a:buChar char="ü"/>
            </a:pPr>
            <a:r>
              <a:rPr lang="en-GB" i="1" dirty="0" smtClean="0">
                <a:solidFill>
                  <a:srgbClr val="00B0F0"/>
                </a:solidFill>
                <a:latin typeface="Comic Sans MS" pitchFamily="66" charset="0"/>
              </a:rPr>
              <a:t>He followed all the other Guru’s and  made an impact on lots of people by showing them that the Caste system is not nice and stupid</a:t>
            </a:r>
          </a:p>
          <a:p>
            <a:pPr>
              <a:buFont typeface="Wingdings" pitchFamily="2" charset="2"/>
              <a:buChar char="ü"/>
            </a:pPr>
            <a:r>
              <a:rPr lang="en-GB" i="1" dirty="0" smtClean="0">
                <a:solidFill>
                  <a:srgbClr val="00B0F0"/>
                </a:solidFill>
                <a:latin typeface="Comic Sans MS" pitchFamily="66" charset="0"/>
              </a:rPr>
              <a:t> He taught and believed  that everyone should be treated the same and doesn’t matter about their skin, </a:t>
            </a:r>
            <a:r>
              <a:rPr lang="en-GB" i="1" dirty="0" smtClean="0">
                <a:solidFill>
                  <a:srgbClr val="00B0F0"/>
                </a:solidFill>
                <a:latin typeface="Comic Sans MS" pitchFamily="66" charset="0"/>
              </a:rPr>
              <a:t>face, </a:t>
            </a:r>
            <a:r>
              <a:rPr lang="en-GB" i="1" dirty="0" smtClean="0">
                <a:solidFill>
                  <a:srgbClr val="00B0F0"/>
                </a:solidFill>
                <a:latin typeface="Comic Sans MS" pitchFamily="66" charset="0"/>
              </a:rPr>
              <a:t>country or Caste. Everyone was treated the same.</a:t>
            </a:r>
          </a:p>
          <a:p>
            <a:pPr>
              <a:buFont typeface="Wingdings" pitchFamily="2" charset="2"/>
              <a:buChar char="ü"/>
            </a:pPr>
            <a:r>
              <a:rPr lang="en-GB" i="1" dirty="0" smtClean="0">
                <a:solidFill>
                  <a:srgbClr val="00B0F0"/>
                </a:solidFill>
                <a:latin typeface="Comic Sans MS" pitchFamily="66" charset="0"/>
              </a:rPr>
              <a:t>He found a place in India which is now known as Amritsar and has a very famous </a:t>
            </a:r>
            <a:r>
              <a:rPr lang="en-GB" i="1" dirty="0" err="1" smtClean="0">
                <a:solidFill>
                  <a:srgbClr val="00B0F0"/>
                </a:solidFill>
                <a:latin typeface="Comic Sans MS" pitchFamily="66" charset="0"/>
              </a:rPr>
              <a:t>Gudwhara</a:t>
            </a:r>
            <a:r>
              <a:rPr lang="en-GB" i="1" dirty="0" smtClean="0">
                <a:solidFill>
                  <a:srgbClr val="00B0F0"/>
                </a:solidFill>
                <a:latin typeface="Comic Sans MS" pitchFamily="66" charset="0"/>
              </a:rPr>
              <a:t> </a:t>
            </a:r>
            <a:r>
              <a:rPr lang="en-GB" i="1" dirty="0" smtClean="0">
                <a:solidFill>
                  <a:srgbClr val="00B0F0"/>
                </a:solidFill>
                <a:latin typeface="Comic Sans MS" pitchFamily="66" charset="0"/>
              </a:rPr>
              <a:t>their known as the Golden Temple</a:t>
            </a:r>
            <a:endParaRPr lang="en-GB" i="1" dirty="0">
              <a:solidFill>
                <a:srgbClr val="00B0F0"/>
              </a:solidFill>
              <a:latin typeface="Comic Sans MS" pitchFamily="66" charset="0"/>
            </a:endParaRPr>
          </a:p>
        </p:txBody>
      </p:sp>
      <p:pic>
        <p:nvPicPr>
          <p:cNvPr id="6" name="Recorded Sound">
            <a:hlinkClick r:id="" action="ppaction://media"/>
          </p:cNvPr>
          <p:cNvPicPr>
            <a:picLocks noRot="1" noChangeAspect="1"/>
          </p:cNvPicPr>
          <p:nvPr>
            <a:wavAudioFile r:embed="rId1" name="Recorded Sound"/>
          </p:nvPr>
        </p:nvPicPr>
        <p:blipFill>
          <a:blip r:embed="rId4" cstate="print"/>
          <a:stretch>
            <a:fillRect/>
          </a:stretch>
        </p:blipFill>
        <p:spPr>
          <a:xfrm>
            <a:off x="7956376" y="8367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strVal val="#ppt_w*0.05"/>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anim calcmode="lin" valueType="num">
                                      <p:cBhvr>
                                        <p:cTn id="9" dur="500" fill="hold"/>
                                        <p:tgtEl>
                                          <p:spTgt spid="1026"/>
                                        </p:tgtEl>
                                        <p:attrNameLst>
                                          <p:attrName>ppt_x</p:attrName>
                                        </p:attrNameLst>
                                      </p:cBhvr>
                                      <p:tavLst>
                                        <p:tav tm="0">
                                          <p:val>
                                            <p:strVal val="#ppt_x-.2"/>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strVal val="#ppt_w*0.05"/>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anim calcmode="lin" valueType="num">
                                      <p:cBhvr>
                                        <p:cTn id="27" dur="500" fill="hold"/>
                                        <p:tgtEl>
                                          <p:spTgt spid="7"/>
                                        </p:tgtEl>
                                        <p:attrNameLst>
                                          <p:attrName>ppt_x</p:attrName>
                                        </p:attrNameLst>
                                      </p:cBhvr>
                                      <p:tavLst>
                                        <p:tav tm="0">
                                          <p:val>
                                            <p:strVal val="#ppt_x-.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0.05"/>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 calcmode="lin" valueType="num">
                                      <p:cBhvr>
                                        <p:cTn id="36" dur="500" fill="hold"/>
                                        <p:tgtEl>
                                          <p:spTgt spid="9"/>
                                        </p:tgtEl>
                                        <p:attrNameLst>
                                          <p:attrName>ppt_x</p:attrName>
                                        </p:attrNameLst>
                                      </p:cBhvr>
                                      <p:tavLst>
                                        <p:tav tm="0">
                                          <p:val>
                                            <p:strVal val="#ppt_x-.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strVal val="#ppt_w*0.05"/>
                                          </p:val>
                                        </p:tav>
                                        <p:tav tm="100000">
                                          <p:val>
                                            <p:strVal val="#ppt_w"/>
                                          </p:val>
                                        </p:tav>
                                      </p:tavLst>
                                    </p:anim>
                                    <p:anim calcmode="lin" valueType="num">
                                      <p:cBhvr>
                                        <p:cTn id="44" dur="500" fill="hold"/>
                                        <p:tgtEl>
                                          <p:spTgt spid="6"/>
                                        </p:tgtEl>
                                        <p:attrNameLst>
                                          <p:attrName>ppt_h</p:attrName>
                                        </p:attrNameLst>
                                      </p:cBhvr>
                                      <p:tavLst>
                                        <p:tav tm="0">
                                          <p:val>
                                            <p:strVal val="#ppt_h"/>
                                          </p:val>
                                        </p:tav>
                                        <p:tav tm="100000">
                                          <p:val>
                                            <p:strVal val="#ppt_h"/>
                                          </p:val>
                                        </p:tav>
                                      </p:tavLst>
                                    </p:anim>
                                    <p:anim calcmode="lin" valueType="num">
                                      <p:cBhvr>
                                        <p:cTn id="45" dur="500" fill="hold"/>
                                        <p:tgtEl>
                                          <p:spTgt spid="6"/>
                                        </p:tgtEl>
                                        <p:attrNameLst>
                                          <p:attrName>ppt_x</p:attrName>
                                        </p:attrNameLst>
                                      </p:cBhvr>
                                      <p:tavLst>
                                        <p:tav tm="0">
                                          <p:val>
                                            <p:strVal val="#ppt_x-.2"/>
                                          </p:val>
                                        </p:tav>
                                        <p:tav tm="100000">
                                          <p:val>
                                            <p:strVal val="#ppt_x"/>
                                          </p:val>
                                        </p:tav>
                                      </p:tavLst>
                                    </p:anim>
                                    <p:anim calcmode="lin" valueType="num">
                                      <p:cBhvr>
                                        <p:cTn id="46" dur="500" fill="hold"/>
                                        <p:tgtEl>
                                          <p:spTgt spid="6"/>
                                        </p:tgtEl>
                                        <p:attrNameLst>
                                          <p:attrName>ppt_y</p:attrName>
                                        </p:attrNameLst>
                                      </p:cBhvr>
                                      <p:tavLst>
                                        <p:tav tm="0">
                                          <p:val>
                                            <p:strVal val="#ppt_y"/>
                                          </p:val>
                                        </p:tav>
                                        <p:tav tm="100000">
                                          <p:val>
                                            <p:strVal val="#ppt_y"/>
                                          </p:val>
                                        </p:tav>
                                      </p:tavLst>
                                    </p:anim>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64194" fill="hold"/>
                                        <p:tgtEl>
                                          <p:spTgt spid="6"/>
                                        </p:tgtEl>
                                      </p:cBhvr>
                                    </p:cmd>
                                  </p:childTnLst>
                                </p:cTn>
                              </p:par>
                            </p:childTnLst>
                          </p:cTn>
                        </p:par>
                      </p:childTnLst>
                    </p:cTn>
                  </p:par>
                </p:childTnLst>
              </p:cTn>
              <p:nextCondLst>
                <p:cond evt="onClick" delay="0">
                  <p:tgtEl>
                    <p:spTgt spid="6"/>
                  </p:tgtEl>
                </p:cond>
              </p:nextCondLst>
            </p:seq>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7016" y="188640"/>
            <a:ext cx="5136984"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Arjan</a:t>
            </a: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Dev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2050" name="Picture 2" descr="Guru ArjanDev.jpg"/>
          <p:cNvPicPr>
            <a:picLocks noChangeAspect="1" noChangeArrowheads="1"/>
          </p:cNvPicPr>
          <p:nvPr/>
        </p:nvPicPr>
        <p:blipFill>
          <a:blip r:embed="rId3" cstate="print"/>
          <a:srcRect/>
          <a:stretch>
            <a:fillRect/>
          </a:stretch>
        </p:blipFill>
        <p:spPr bwMode="auto">
          <a:xfrm>
            <a:off x="0" y="404664"/>
            <a:ext cx="3024336" cy="3456384"/>
          </a:xfrm>
          <a:prstGeom prst="rect">
            <a:avLst/>
          </a:prstGeom>
          <a:noFill/>
        </p:spPr>
      </p:pic>
      <p:sp>
        <p:nvSpPr>
          <p:cNvPr id="6" name="TextBox 5"/>
          <p:cNvSpPr txBox="1"/>
          <p:nvPr/>
        </p:nvSpPr>
        <p:spPr>
          <a:xfrm>
            <a:off x="2987824" y="1268760"/>
            <a:ext cx="6156176" cy="2862322"/>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was around in the time of 1563 to 1606</a:t>
            </a:r>
          </a:p>
          <a:p>
            <a:pPr>
              <a:buFont typeface="Wingdings" pitchFamily="2" charset="2"/>
              <a:buChar char="ü"/>
            </a:pPr>
            <a:r>
              <a:rPr lang="en-GB" i="1" dirty="0" smtClean="0">
                <a:solidFill>
                  <a:srgbClr val="00B0F0"/>
                </a:solidFill>
                <a:latin typeface="Comic Sans MS" pitchFamily="66" charset="0"/>
              </a:rPr>
              <a:t>He was very nice and  had a lot of </a:t>
            </a:r>
            <a:r>
              <a:rPr lang="en-GB" i="1" dirty="0" smtClean="0">
                <a:solidFill>
                  <a:srgbClr val="00B0F0"/>
                </a:solidFill>
                <a:latin typeface="Comic Sans MS" pitchFamily="66" charset="0"/>
              </a:rPr>
              <a:t>concentration. </a:t>
            </a:r>
            <a:r>
              <a:rPr lang="en-GB" i="1" dirty="0" smtClean="0">
                <a:solidFill>
                  <a:srgbClr val="00B0F0"/>
                </a:solidFill>
                <a:latin typeface="Comic Sans MS" pitchFamily="66" charset="0"/>
              </a:rPr>
              <a:t>He would do anything for anyone!</a:t>
            </a:r>
          </a:p>
          <a:p>
            <a:pPr>
              <a:buFont typeface="Wingdings" pitchFamily="2" charset="2"/>
              <a:buChar char="ü"/>
            </a:pPr>
            <a:r>
              <a:rPr lang="en-GB" i="1" dirty="0" smtClean="0">
                <a:solidFill>
                  <a:srgbClr val="00B0F0"/>
                </a:solidFill>
                <a:latin typeface="Comic Sans MS" pitchFamily="66" charset="0"/>
              </a:rPr>
              <a:t>This Guru was the person who </a:t>
            </a:r>
            <a:r>
              <a:rPr lang="en-GB" i="1" dirty="0" smtClean="0">
                <a:solidFill>
                  <a:srgbClr val="00B0F0"/>
                </a:solidFill>
                <a:latin typeface="Comic Sans MS" pitchFamily="66" charset="0"/>
              </a:rPr>
              <a:t>made </a:t>
            </a:r>
            <a:r>
              <a:rPr lang="en-GB" i="1" dirty="0" smtClean="0">
                <a:solidFill>
                  <a:srgbClr val="00B0F0"/>
                </a:solidFill>
                <a:latin typeface="Comic Sans MS" pitchFamily="66" charset="0"/>
              </a:rPr>
              <a:t>the Golden temple and is known as the </a:t>
            </a:r>
            <a:r>
              <a:rPr lang="en-GB" i="1" dirty="0" err="1" smtClean="0">
                <a:solidFill>
                  <a:srgbClr val="00B0F0"/>
                </a:solidFill>
                <a:latin typeface="Comic Sans MS" pitchFamily="66" charset="0"/>
              </a:rPr>
              <a:t>Harminder</a:t>
            </a:r>
            <a:r>
              <a:rPr lang="en-GB" i="1" dirty="0" smtClean="0">
                <a:solidFill>
                  <a:srgbClr val="00B0F0"/>
                </a:solidFill>
                <a:latin typeface="Comic Sans MS" pitchFamily="66" charset="0"/>
              </a:rPr>
              <a:t> Sahib.</a:t>
            </a:r>
          </a:p>
          <a:p>
            <a:pPr>
              <a:buFont typeface="Wingdings" pitchFamily="2" charset="2"/>
              <a:buChar char="ü"/>
            </a:pPr>
            <a:r>
              <a:rPr lang="en-GB" i="1" dirty="0" smtClean="0">
                <a:solidFill>
                  <a:srgbClr val="00B0F0"/>
                </a:solidFill>
                <a:latin typeface="Comic Sans MS" pitchFamily="66" charset="0"/>
              </a:rPr>
              <a:t>He was a very caring man and made lots of people donate a bit of their money for charity which would help people  and make stuff.</a:t>
            </a:r>
          </a:p>
          <a:p>
            <a:pPr>
              <a:buFont typeface="Wingdings" pitchFamily="2" charset="2"/>
              <a:buChar char="ü"/>
            </a:pPr>
            <a:r>
              <a:rPr lang="en-GB" i="1" dirty="0" smtClean="0">
                <a:solidFill>
                  <a:srgbClr val="00B0F0"/>
                </a:solidFill>
                <a:latin typeface="Comic Sans MS" pitchFamily="66" charset="0"/>
              </a:rPr>
              <a:t>He was very peaceful and made a lot of religious poems and text to meditate to and listen to</a:t>
            </a:r>
            <a:endParaRPr lang="en-GB" i="1" dirty="0">
              <a:solidFill>
                <a:srgbClr val="00B0F0"/>
              </a:solidFill>
              <a:latin typeface="Comic Sans MS" pitchFamily="66" charset="0"/>
            </a:endParaRPr>
          </a:p>
        </p:txBody>
      </p:sp>
      <p:sp>
        <p:nvSpPr>
          <p:cNvPr id="7" name="TextBox 6"/>
          <p:cNvSpPr txBox="1"/>
          <p:nvPr/>
        </p:nvSpPr>
        <p:spPr>
          <a:xfrm>
            <a:off x="0" y="4005065"/>
            <a:ext cx="9144000" cy="3139321"/>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This Guru was very clever and artistic. He made lots of really nice and beautiful places but</a:t>
            </a:r>
            <a:r>
              <a:rPr lang="en-GB" i="1" dirty="0" smtClean="0">
                <a:solidFill>
                  <a:srgbClr val="00B0F0"/>
                </a:solidFill>
                <a:latin typeface="Comic Sans MS" pitchFamily="66" charset="0"/>
              </a:rPr>
              <a:t>, </a:t>
            </a:r>
            <a:r>
              <a:rPr lang="en-GB" i="1" dirty="0" smtClean="0">
                <a:solidFill>
                  <a:srgbClr val="00B0F0"/>
                </a:solidFill>
                <a:latin typeface="Comic Sans MS" pitchFamily="66" charset="0"/>
              </a:rPr>
              <a:t>Didn’t spend too much and made them simple. They looked </a:t>
            </a:r>
            <a:r>
              <a:rPr lang="en-GB" i="1" dirty="0" smtClean="0">
                <a:solidFill>
                  <a:srgbClr val="00B0F0"/>
                </a:solidFill>
                <a:latin typeface="Comic Sans MS" pitchFamily="66" charset="0"/>
              </a:rPr>
              <a:t>astonishing</a:t>
            </a:r>
            <a:r>
              <a:rPr lang="en-GB" i="1" dirty="0" smtClean="0">
                <a:solidFill>
                  <a:srgbClr val="00B0F0"/>
                </a:solidFill>
                <a:latin typeface="Comic Sans MS" pitchFamily="66" charset="0"/>
              </a:rPr>
              <a:t> </a:t>
            </a:r>
            <a:r>
              <a:rPr lang="en-GB" i="1" dirty="0" smtClean="0">
                <a:solidFill>
                  <a:srgbClr val="00B0F0"/>
                </a:solidFill>
                <a:latin typeface="Comic Sans MS" pitchFamily="66" charset="0"/>
              </a:rPr>
              <a:t>but, he made them quite simple. It was mostly </a:t>
            </a:r>
            <a:r>
              <a:rPr lang="en-GB" i="1" dirty="0" err="1" smtClean="0">
                <a:solidFill>
                  <a:srgbClr val="00B0F0"/>
                </a:solidFill>
                <a:latin typeface="Comic Sans MS" pitchFamily="66" charset="0"/>
              </a:rPr>
              <a:t>Gudwara’s</a:t>
            </a:r>
            <a:r>
              <a:rPr lang="en-GB" i="1" dirty="0" smtClean="0">
                <a:solidFill>
                  <a:srgbClr val="00B0F0"/>
                </a:solidFill>
                <a:latin typeface="Comic Sans MS" pitchFamily="66" charset="0"/>
              </a:rPr>
              <a:t> and decorated them because it showed respect to God.</a:t>
            </a:r>
          </a:p>
          <a:p>
            <a:pPr>
              <a:buFont typeface="Wingdings" pitchFamily="2" charset="2"/>
              <a:buChar char="ü"/>
            </a:pPr>
            <a:r>
              <a:rPr lang="en-GB" i="1" dirty="0" smtClean="0">
                <a:solidFill>
                  <a:srgbClr val="00B0F0"/>
                </a:solidFill>
                <a:latin typeface="Comic Sans MS" pitchFamily="66" charset="0"/>
              </a:rPr>
              <a:t>He was very respectful  and treated everyone the same whoever they were because he didn’t want people to treat him horribly.</a:t>
            </a:r>
          </a:p>
          <a:p>
            <a:pPr>
              <a:buFont typeface="Wingdings" pitchFamily="2" charset="2"/>
              <a:buChar char="ü"/>
            </a:pPr>
            <a:r>
              <a:rPr lang="en-GB" i="1" dirty="0" smtClean="0">
                <a:solidFill>
                  <a:srgbClr val="00B0F0"/>
                </a:solidFill>
                <a:latin typeface="Comic Sans MS" pitchFamily="66" charset="0"/>
              </a:rPr>
              <a:t>This Guru was very strong and  nice. He died when the Muslim Emperor </a:t>
            </a:r>
            <a:r>
              <a:rPr lang="en-GB" i="1" dirty="0" smtClean="0">
                <a:solidFill>
                  <a:srgbClr val="00B0F0"/>
                </a:solidFill>
                <a:latin typeface="Comic Sans MS" pitchFamily="66" charset="0"/>
              </a:rPr>
              <a:t>hurt him </a:t>
            </a:r>
            <a:r>
              <a:rPr lang="en-GB" i="1" dirty="0" smtClean="0">
                <a:solidFill>
                  <a:srgbClr val="00B0F0"/>
                </a:solidFill>
                <a:latin typeface="Comic Sans MS" pitchFamily="66" charset="0"/>
              </a:rPr>
              <a:t>for five days to try and stop Sikhism and change part of the holy text to </a:t>
            </a:r>
            <a:r>
              <a:rPr lang="en-GB" i="1" dirty="0" smtClean="0">
                <a:solidFill>
                  <a:srgbClr val="00B0F0"/>
                </a:solidFill>
                <a:latin typeface="Comic Sans MS" pitchFamily="66" charset="0"/>
              </a:rPr>
              <a:t>something </a:t>
            </a:r>
            <a:r>
              <a:rPr lang="en-GB" i="1" dirty="0" smtClean="0">
                <a:solidFill>
                  <a:srgbClr val="00B0F0"/>
                </a:solidFill>
                <a:latin typeface="Comic Sans MS" pitchFamily="66" charset="0"/>
              </a:rPr>
              <a:t>else. He was so nice and sacrificed  his life for his religion and passed on his son to be the next </a:t>
            </a:r>
            <a:r>
              <a:rPr lang="en-GB" i="1" dirty="0" smtClean="0">
                <a:solidFill>
                  <a:srgbClr val="00B0F0"/>
                </a:solidFill>
                <a:latin typeface="Comic Sans MS" pitchFamily="66" charset="0"/>
              </a:rPr>
              <a:t>Guru.</a:t>
            </a:r>
            <a:endParaRPr lang="en-GB" i="1" dirty="0" smtClean="0">
              <a:solidFill>
                <a:srgbClr val="00B0F0"/>
              </a:solidFill>
              <a:latin typeface="Comic Sans MS" pitchFamily="66" charset="0"/>
            </a:endParaRPr>
          </a:p>
          <a:p>
            <a:pPr>
              <a:buFont typeface="Wingdings" pitchFamily="2" charset="2"/>
              <a:buChar char="ü"/>
            </a:pPr>
            <a:endParaRPr lang="en-GB" dirty="0">
              <a:solidFill>
                <a:srgbClr val="00B0F0"/>
              </a:solidFill>
            </a:endParaRPr>
          </a:p>
        </p:txBody>
      </p:sp>
      <p:pic>
        <p:nvPicPr>
          <p:cNvPr id="8" name="Recorded Sound">
            <a:hlinkClick r:id="" action="ppaction://media"/>
          </p:cNvPr>
          <p:cNvPicPr>
            <a:picLocks noRot="1" noChangeAspect="1"/>
          </p:cNvPicPr>
          <p:nvPr>
            <a:wavAudioFile r:embed="rId1" name="Recorded Sound"/>
          </p:nvPr>
        </p:nvPicPr>
        <p:blipFill>
          <a:blip r:embed="rId4" cstate="print"/>
          <a:stretch>
            <a:fillRect/>
          </a:stretch>
        </p:blipFill>
        <p:spPr>
          <a:xfrm>
            <a:off x="8604448" y="119675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79432" fill="hold"/>
                                        <p:tgtEl>
                                          <p:spTgt spid="8"/>
                                        </p:tgtEl>
                                      </p:cBhvr>
                                    </p:cmd>
                                  </p:childTnLst>
                                </p:cTn>
                              </p:par>
                            </p:childTnLst>
                          </p:cTn>
                        </p:par>
                      </p:childTnLst>
                    </p:cTn>
                  </p:par>
                </p:childTnLst>
              </p:cTn>
              <p:nextCondLst>
                <p:cond evt="onClick" delay="0">
                  <p:tgtEl>
                    <p:spTgt spid="8"/>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GB" dirty="0" smtClean="0"/>
              <a:t> </a:t>
            </a:r>
            <a:endParaRPr lang="en-GB" dirty="0"/>
          </a:p>
        </p:txBody>
      </p:sp>
      <p:pic>
        <p:nvPicPr>
          <p:cNvPr id="1026" name="Picture 2" descr="Hargobind Singh.jpg"/>
          <p:cNvPicPr>
            <a:picLocks noChangeAspect="1" noChangeArrowheads="1"/>
          </p:cNvPicPr>
          <p:nvPr/>
        </p:nvPicPr>
        <p:blipFill>
          <a:blip r:embed="rId3" cstate="print"/>
          <a:srcRect/>
          <a:stretch>
            <a:fillRect/>
          </a:stretch>
        </p:blipFill>
        <p:spPr bwMode="auto">
          <a:xfrm>
            <a:off x="0" y="1"/>
            <a:ext cx="2771800" cy="3284984"/>
          </a:xfrm>
          <a:prstGeom prst="rect">
            <a:avLst/>
          </a:prstGeom>
          <a:noFill/>
        </p:spPr>
      </p:pic>
      <p:sp>
        <p:nvSpPr>
          <p:cNvPr id="5" name="Rectangle 4"/>
          <p:cNvSpPr/>
          <p:nvPr/>
        </p:nvSpPr>
        <p:spPr>
          <a:xfrm>
            <a:off x="3059832" y="0"/>
            <a:ext cx="5788316" cy="923330"/>
          </a:xfrm>
          <a:prstGeom prst="rect">
            <a:avLst/>
          </a:prstGeom>
          <a:noFill/>
        </p:spPr>
        <p:txBody>
          <a:bodyPr wrap="square" lIns="91440" tIns="45720" rIns="91440" bIns="45720">
            <a:spAutoFit/>
          </a:bodyPr>
          <a:lstStyle/>
          <a:p>
            <a:pPr lvl="1"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Hargobind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sp>
        <p:nvSpPr>
          <p:cNvPr id="6" name="TextBox 5"/>
          <p:cNvSpPr txBox="1"/>
          <p:nvPr/>
        </p:nvSpPr>
        <p:spPr>
          <a:xfrm>
            <a:off x="2843808" y="980728"/>
            <a:ext cx="6300192" cy="2585323"/>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lived from 1595 to 1644</a:t>
            </a:r>
          </a:p>
          <a:p>
            <a:pPr>
              <a:buFont typeface="Wingdings" pitchFamily="2" charset="2"/>
              <a:buChar char="ü"/>
            </a:pPr>
            <a:r>
              <a:rPr lang="en-GB" i="1" dirty="0" smtClean="0">
                <a:solidFill>
                  <a:srgbClr val="00B0F0"/>
                </a:solidFill>
                <a:latin typeface="Comic Sans MS" pitchFamily="66" charset="0"/>
              </a:rPr>
              <a:t>There was an emperor who used to kidnap Sikhs  and he told the Guru that as many strings you have on your coat is how many prisoners you can get out. There 52 prisoners and 52 strings on his coat which means  they all got out. This shows that they are magical because he had the exactly the right amount of string s on his coat which was a miracle</a:t>
            </a:r>
          </a:p>
          <a:p>
            <a:r>
              <a:rPr lang="en-GB" i="1" dirty="0" smtClean="0">
                <a:solidFill>
                  <a:srgbClr val="00B0F0"/>
                </a:solidFill>
                <a:latin typeface="Comic Sans MS" pitchFamily="66" charset="0"/>
              </a:rPr>
              <a:t> </a:t>
            </a:r>
            <a:endParaRPr lang="en-GB" i="1" dirty="0">
              <a:solidFill>
                <a:srgbClr val="00B0F0"/>
              </a:solidFill>
              <a:latin typeface="Comic Sans MS" pitchFamily="66" charset="0"/>
            </a:endParaRPr>
          </a:p>
        </p:txBody>
      </p:sp>
      <p:sp>
        <p:nvSpPr>
          <p:cNvPr id="7" name="TextBox 6"/>
          <p:cNvSpPr txBox="1"/>
          <p:nvPr/>
        </p:nvSpPr>
        <p:spPr>
          <a:xfrm>
            <a:off x="0" y="3284984"/>
            <a:ext cx="9144000" cy="3139321"/>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This Guru was very kind and strong .He taught people how to fight  because he cared about their health. It was for protecting them in case they were ever attacked or kidnapped from the emperor.</a:t>
            </a:r>
          </a:p>
          <a:p>
            <a:pPr>
              <a:buFont typeface="Wingdings" pitchFamily="2" charset="2"/>
              <a:buChar char="ü"/>
            </a:pPr>
            <a:r>
              <a:rPr lang="en-GB" i="1" dirty="0" smtClean="0">
                <a:solidFill>
                  <a:srgbClr val="00B0F0"/>
                </a:solidFill>
                <a:latin typeface="Comic Sans MS" pitchFamily="66" charset="0"/>
              </a:rPr>
              <a:t>This Guru was a very courageous person because he defeated the Muslim Emperor but, didn’t do it by fighting and violence. He risked his life for every Sikh in the world </a:t>
            </a:r>
            <a:r>
              <a:rPr lang="en-GB" i="1" dirty="0" smtClean="0">
                <a:solidFill>
                  <a:srgbClr val="00B0F0"/>
                </a:solidFill>
                <a:latin typeface="Comic Sans MS" pitchFamily="66" charset="0"/>
              </a:rPr>
              <a:t>.</a:t>
            </a:r>
            <a:endParaRPr lang="en-GB" i="1" dirty="0" smtClean="0">
              <a:solidFill>
                <a:srgbClr val="00B0F0"/>
              </a:solidFill>
              <a:latin typeface="Comic Sans MS" pitchFamily="66" charset="0"/>
            </a:endParaRPr>
          </a:p>
          <a:p>
            <a:pPr>
              <a:buFont typeface="Wingdings" pitchFamily="2" charset="2"/>
              <a:buChar char="ü"/>
            </a:pPr>
            <a:r>
              <a:rPr lang="en-GB" i="1" dirty="0" smtClean="0">
                <a:solidFill>
                  <a:srgbClr val="00B0F0"/>
                </a:solidFill>
                <a:latin typeface="Comic Sans MS" pitchFamily="66" charset="0"/>
              </a:rPr>
              <a:t>He was very encouraging. He brought everyone of us smiles </a:t>
            </a:r>
            <a:r>
              <a:rPr lang="en-GB" i="1" dirty="0" smtClean="0">
                <a:solidFill>
                  <a:srgbClr val="00B0F0"/>
                </a:solidFill>
                <a:latin typeface="Comic Sans MS" pitchFamily="66" charset="0"/>
              </a:rPr>
              <a:t>even if </a:t>
            </a:r>
            <a:r>
              <a:rPr lang="en-GB" i="1" dirty="0" smtClean="0">
                <a:solidFill>
                  <a:srgbClr val="00B0F0"/>
                </a:solidFill>
                <a:latin typeface="Comic Sans MS" pitchFamily="66" charset="0"/>
              </a:rPr>
              <a:t>it was a very sad time. He did this by helping everyone with self defence  and inviting them to pray with him at the </a:t>
            </a:r>
            <a:r>
              <a:rPr lang="en-GB" i="1" dirty="0" err="1" smtClean="0">
                <a:solidFill>
                  <a:srgbClr val="00B0F0"/>
                </a:solidFill>
                <a:latin typeface="Comic Sans MS" pitchFamily="66" charset="0"/>
              </a:rPr>
              <a:t>Gudwara</a:t>
            </a:r>
            <a:r>
              <a:rPr lang="en-GB" i="1" dirty="0" smtClean="0">
                <a:solidFill>
                  <a:srgbClr val="00B0F0"/>
                </a:solidFill>
                <a:latin typeface="Comic Sans MS" pitchFamily="66" charset="0"/>
              </a:rPr>
              <a:t>.</a:t>
            </a:r>
          </a:p>
          <a:p>
            <a:pPr>
              <a:buFont typeface="Wingdings" pitchFamily="2" charset="2"/>
              <a:buChar char="ü"/>
            </a:pPr>
            <a:r>
              <a:rPr lang="en-GB" i="1" dirty="0" smtClean="0">
                <a:solidFill>
                  <a:srgbClr val="00B0F0"/>
                </a:solidFill>
                <a:latin typeface="Comic Sans MS" pitchFamily="66" charset="0"/>
              </a:rPr>
              <a:t>He was very religious and had 2 swords. One was for god, one was for power. This showed that he </a:t>
            </a:r>
            <a:r>
              <a:rPr lang="en-GB" i="1" dirty="0" err="1" smtClean="0">
                <a:solidFill>
                  <a:srgbClr val="00B0F0"/>
                </a:solidFill>
                <a:latin typeface="Comic Sans MS" pitchFamily="66" charset="0"/>
              </a:rPr>
              <a:t>fighted</a:t>
            </a:r>
            <a:r>
              <a:rPr lang="en-GB" i="1" dirty="0" smtClean="0">
                <a:solidFill>
                  <a:srgbClr val="00B0F0"/>
                </a:solidFill>
                <a:latin typeface="Comic Sans MS" pitchFamily="66" charset="0"/>
              </a:rPr>
              <a:t> for what he thought was correct.</a:t>
            </a:r>
            <a:endParaRPr lang="en-GB" i="1" dirty="0">
              <a:solidFill>
                <a:srgbClr val="00B0F0"/>
              </a:solidFill>
              <a:latin typeface="Comic Sans MS" pitchFamily="66" charset="0"/>
            </a:endParaRPr>
          </a:p>
        </p:txBody>
      </p:sp>
      <p:pic>
        <p:nvPicPr>
          <p:cNvPr id="8" name="Recorded Sound">
            <a:hlinkClick r:id="" action="ppaction://media"/>
          </p:cNvPr>
          <p:cNvPicPr>
            <a:picLocks noRot="1" noChangeAspect="1"/>
          </p:cNvPicPr>
          <p:nvPr>
            <a:wavAudioFile r:embed="rId1" name="Recorded Sound"/>
          </p:nvPr>
        </p:nvPicPr>
        <p:blipFill>
          <a:blip r:embed="rId4" cstate="print"/>
          <a:stretch>
            <a:fillRect/>
          </a:stretch>
        </p:blipFill>
        <p:spPr>
          <a:xfrm>
            <a:off x="8604448" y="836712"/>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from="(-#ppt_w/2)" to="(#ppt_x)" calcmode="lin" valueType="num">
                                      <p:cBhvr>
                                        <p:cTn id="23" dur="600" fill="hold">
                                          <p:stCondLst>
                                            <p:cond delay="0"/>
                                          </p:stCondLst>
                                        </p:cTn>
                                        <p:tgtEl>
                                          <p:spTgt spid="6"/>
                                        </p:tgtEl>
                                        <p:attrNameLst>
                                          <p:attrName>ppt_x</p:attrName>
                                        </p:attrNameLst>
                                      </p:cBhvr>
                                    </p:anim>
                                    <p:anim from="0" to="-1.0" calcmode="lin" valueType="num">
                                      <p:cBhvr>
                                        <p:cTn id="24" dur="200" decel="50000" autoRev="1" fill="hold">
                                          <p:stCondLst>
                                            <p:cond delay="600"/>
                                          </p:stCondLst>
                                        </p:cTn>
                                        <p:tgtEl>
                                          <p:spTgt spid="6"/>
                                        </p:tgtEl>
                                        <p:attrNameLst>
                                          <p:attrName>xshear</p:attrName>
                                        </p:attrNameLst>
                                      </p:cBhvr>
                                    </p:anim>
                                    <p:animScale>
                                      <p:cBhvr>
                                        <p:cTn id="25" dur="200" decel="100000" autoRev="1" fill="hold">
                                          <p:stCondLst>
                                            <p:cond delay="600"/>
                                          </p:stCondLst>
                                        </p:cTn>
                                        <p:tgtEl>
                                          <p:spTgt spid="6"/>
                                        </p:tgtEl>
                                      </p:cBhvr>
                                      <p:from x="100000" y="100000"/>
                                      <p:to x="80000" y="100000"/>
                                    </p:animScale>
                                    <p:anim by="(#ppt_h/3+#ppt_w*0.1)" calcmode="lin" valueType="num">
                                      <p:cBhvr additive="sum">
                                        <p:cTn id="26" dur="200" decel="100000" autoRev="1" fill="hold">
                                          <p:stCondLst>
                                            <p:cond delay="600"/>
                                          </p:stCondLst>
                                        </p:cTn>
                                        <p:tgtEl>
                                          <p:spTgt spid="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70136" fill="hold"/>
                                        <p:tgtEl>
                                          <p:spTgt spid="8"/>
                                        </p:tgtEl>
                                      </p:cBhvr>
                                    </p:cmd>
                                  </p:childTnLst>
                                </p:cTn>
                              </p:par>
                            </p:childTnLst>
                          </p:cTn>
                        </p:par>
                      </p:childTnLst>
                    </p:cTn>
                  </p:par>
                </p:childTnLst>
              </p:cTn>
              <p:nextCondLst>
                <p:cond evt="onClick" delay="0">
                  <p:tgtEl>
                    <p:spTgt spid="8"/>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a:t>
            </a:r>
            <a:endParaRPr lang="en-GB" dirty="0"/>
          </a:p>
        </p:txBody>
      </p:sp>
      <p:sp>
        <p:nvSpPr>
          <p:cNvPr id="4" name="Rectangle 3"/>
          <p:cNvSpPr/>
          <p:nvPr/>
        </p:nvSpPr>
        <p:spPr>
          <a:xfrm>
            <a:off x="4139952" y="404664"/>
            <a:ext cx="4413388" cy="923330"/>
          </a:xfrm>
          <a:prstGeom prst="rect">
            <a:avLst/>
          </a:prstGeom>
          <a:noFill/>
        </p:spPr>
        <p:txBody>
          <a:bodyPr wrap="none" lIns="91440" tIns="45720" rIns="91440" bIns="45720">
            <a:spAutoFit/>
          </a:bodyPr>
          <a:lstStyle/>
          <a:p>
            <a:pPr algn="ct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Guru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Har</a:t>
            </a: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Rai</a:t>
            </a:r>
            <a:r>
              <a:rPr lang="en-US" sz="5400" b="1" i="1" cap="none" spc="0" dirty="0"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 </a:t>
            </a:r>
            <a:r>
              <a:rPr lang="en-US" sz="5400" b="1" i="1" cap="none" spc="0" dirty="0" err="1" smtClean="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rPr>
              <a:t>Ji</a:t>
            </a:r>
            <a:endParaRPr lang="en-US" sz="5400" b="1" i="1" cap="none" spc="0" dirty="0">
              <a:ln w="19050">
                <a:solidFill>
                  <a:schemeClr val="tx2">
                    <a:tint val="1000"/>
                  </a:schemeClr>
                </a:solidFill>
                <a:prstDash val="solid"/>
              </a:ln>
              <a:solidFill>
                <a:srgbClr val="00B0F0"/>
              </a:solidFill>
              <a:effectLst>
                <a:outerShdw blurRad="50000" dist="50800" dir="7500000" algn="tl">
                  <a:srgbClr val="000000">
                    <a:shade val="5000"/>
                    <a:alpha val="35000"/>
                  </a:srgbClr>
                </a:outerShdw>
              </a:effectLst>
            </a:endParaRPr>
          </a:p>
        </p:txBody>
      </p:sp>
      <p:pic>
        <p:nvPicPr>
          <p:cNvPr id="1026" name="Picture 2" descr="http://www.sikh-history.com/sikhhist/images/portraits/guru_harrai.jpg"/>
          <p:cNvPicPr>
            <a:picLocks noChangeAspect="1" noChangeArrowheads="1"/>
          </p:cNvPicPr>
          <p:nvPr/>
        </p:nvPicPr>
        <p:blipFill>
          <a:blip r:embed="rId3" cstate="print"/>
          <a:srcRect/>
          <a:stretch>
            <a:fillRect/>
          </a:stretch>
        </p:blipFill>
        <p:spPr bwMode="auto">
          <a:xfrm>
            <a:off x="0" y="260649"/>
            <a:ext cx="3851920" cy="3528392"/>
          </a:xfrm>
          <a:prstGeom prst="rect">
            <a:avLst/>
          </a:prstGeom>
          <a:noFill/>
        </p:spPr>
      </p:pic>
      <p:sp>
        <p:nvSpPr>
          <p:cNvPr id="6" name="TextBox 5"/>
          <p:cNvSpPr txBox="1"/>
          <p:nvPr/>
        </p:nvSpPr>
        <p:spPr>
          <a:xfrm>
            <a:off x="3923928" y="1268760"/>
            <a:ext cx="4968552" cy="2585323"/>
          </a:xfrm>
          <a:prstGeom prst="rect">
            <a:avLst/>
          </a:prstGeom>
          <a:noFill/>
        </p:spPr>
        <p:txBody>
          <a:bodyPr wrap="square" rtlCol="0">
            <a:spAutoFit/>
          </a:bodyPr>
          <a:lstStyle/>
          <a:p>
            <a:pPr>
              <a:buFont typeface="Wingdings" pitchFamily="2" charset="2"/>
              <a:buChar char="ü"/>
            </a:pPr>
            <a:r>
              <a:rPr lang="en-GB" i="1" dirty="0" smtClean="0">
                <a:solidFill>
                  <a:srgbClr val="00B0F0"/>
                </a:solidFill>
                <a:latin typeface="Comic Sans MS" pitchFamily="66" charset="0"/>
              </a:rPr>
              <a:t>He use to pray to God a lot but, he did still carry on the Sikh which the Guru before created.</a:t>
            </a:r>
          </a:p>
          <a:p>
            <a:pPr>
              <a:buFont typeface="Wingdings" pitchFamily="2" charset="2"/>
              <a:buChar char="ü"/>
            </a:pPr>
            <a:r>
              <a:rPr lang="en-GB" i="1" dirty="0" smtClean="0">
                <a:solidFill>
                  <a:srgbClr val="00B0F0"/>
                </a:solidFill>
                <a:latin typeface="Comic Sans MS" pitchFamily="66" charset="0"/>
              </a:rPr>
              <a:t> He was also a very clever person and made a hospital </a:t>
            </a:r>
            <a:r>
              <a:rPr lang="en-GB" i="1" dirty="0" smtClean="0">
                <a:solidFill>
                  <a:srgbClr val="00B0F0"/>
                </a:solidFill>
                <a:latin typeface="Comic Sans MS" pitchFamily="66" charset="0"/>
              </a:rPr>
              <a:t>where </a:t>
            </a:r>
            <a:r>
              <a:rPr lang="en-GB" i="1" dirty="0" smtClean="0">
                <a:solidFill>
                  <a:srgbClr val="00B0F0"/>
                </a:solidFill>
                <a:latin typeface="Comic Sans MS" pitchFamily="66" charset="0"/>
              </a:rPr>
              <a:t>people could </a:t>
            </a:r>
            <a:r>
              <a:rPr lang="en-GB" i="1" dirty="0" smtClean="0">
                <a:solidFill>
                  <a:srgbClr val="00B0F0"/>
                </a:solidFill>
                <a:latin typeface="Comic Sans MS" pitchFamily="66" charset="0"/>
              </a:rPr>
              <a:t>make a </a:t>
            </a:r>
            <a:r>
              <a:rPr lang="en-GB" i="1" dirty="0" smtClean="0">
                <a:solidFill>
                  <a:srgbClr val="00B0F0"/>
                </a:solidFill>
                <a:latin typeface="Comic Sans MS" pitchFamily="66" charset="0"/>
              </a:rPr>
              <a:t>lot </a:t>
            </a:r>
            <a:r>
              <a:rPr lang="en-GB" i="1" dirty="0" smtClean="0">
                <a:solidFill>
                  <a:srgbClr val="00B0F0"/>
                </a:solidFill>
                <a:latin typeface="Comic Sans MS" pitchFamily="66" charset="0"/>
              </a:rPr>
              <a:t>o</a:t>
            </a:r>
            <a:r>
              <a:rPr lang="en-GB" i="1" dirty="0" smtClean="0">
                <a:solidFill>
                  <a:srgbClr val="00B0F0"/>
                </a:solidFill>
                <a:latin typeface="Comic Sans MS" pitchFamily="66" charset="0"/>
              </a:rPr>
              <a:t>f </a:t>
            </a:r>
            <a:r>
              <a:rPr lang="en-GB" i="1" dirty="0" smtClean="0">
                <a:solidFill>
                  <a:srgbClr val="00B0F0"/>
                </a:solidFill>
                <a:latin typeface="Comic Sans MS" pitchFamily="66" charset="0"/>
              </a:rPr>
              <a:t>medicine to help people feel better if they were feeling ill. It also shows he cared because he made it so people would feel better</a:t>
            </a:r>
          </a:p>
        </p:txBody>
      </p:sp>
      <p:sp>
        <p:nvSpPr>
          <p:cNvPr id="7" name="TextBox 6"/>
          <p:cNvSpPr txBox="1"/>
          <p:nvPr/>
        </p:nvSpPr>
        <p:spPr>
          <a:xfrm>
            <a:off x="0" y="4005064"/>
            <a:ext cx="9144000" cy="2862322"/>
          </a:xfrm>
          <a:prstGeom prst="rect">
            <a:avLst/>
          </a:prstGeom>
          <a:noFill/>
        </p:spPr>
        <p:txBody>
          <a:bodyPr wrap="square" rtlCol="0">
            <a:spAutoFit/>
          </a:bodyPr>
          <a:lstStyle/>
          <a:p>
            <a:pPr lvl="1">
              <a:buFont typeface="Wingdings" pitchFamily="2" charset="2"/>
              <a:buChar char="ü"/>
            </a:pPr>
            <a:r>
              <a:rPr lang="en-GB" i="1" dirty="0" smtClean="0">
                <a:solidFill>
                  <a:srgbClr val="00B0F0"/>
                </a:solidFill>
                <a:latin typeface="Comic Sans MS" pitchFamily="66" charset="0"/>
              </a:rPr>
              <a:t>The Guru respected everyone and  was very helpful for everyone. He helped anyone even if they were mean to him! The emperors son was really sick and was going to </a:t>
            </a:r>
            <a:r>
              <a:rPr lang="en-GB" i="1" dirty="0" smtClean="0">
                <a:solidFill>
                  <a:srgbClr val="00B0F0"/>
                </a:solidFill>
                <a:latin typeface="Comic Sans MS" pitchFamily="66" charset="0"/>
              </a:rPr>
              <a:t>die. They </a:t>
            </a:r>
            <a:r>
              <a:rPr lang="en-GB" i="1" dirty="0" smtClean="0">
                <a:solidFill>
                  <a:srgbClr val="00B0F0"/>
                </a:solidFill>
                <a:latin typeface="Comic Sans MS" pitchFamily="66" charset="0"/>
              </a:rPr>
              <a:t>were very mean to him the Guru still helped him and was so magical that he healed him. H e was about to die but, he was suddenly fine and a healthy person</a:t>
            </a:r>
          </a:p>
          <a:p>
            <a:pPr lvl="1">
              <a:buFont typeface="Wingdings" pitchFamily="2" charset="2"/>
              <a:buChar char="ü"/>
            </a:pPr>
            <a:r>
              <a:rPr lang="en-GB" i="1" dirty="0" smtClean="0">
                <a:solidFill>
                  <a:srgbClr val="00B0F0"/>
                </a:solidFill>
                <a:latin typeface="Comic Sans MS" pitchFamily="66" charset="0"/>
              </a:rPr>
              <a:t>He was a  very religious man and was </a:t>
            </a:r>
            <a:r>
              <a:rPr lang="en-GB" i="1" dirty="0" smtClean="0">
                <a:solidFill>
                  <a:srgbClr val="00B0F0"/>
                </a:solidFill>
                <a:latin typeface="Comic Sans MS" pitchFamily="66" charset="0"/>
              </a:rPr>
              <a:t>strict. </a:t>
            </a:r>
            <a:r>
              <a:rPr lang="en-GB" i="1" dirty="0" smtClean="0">
                <a:solidFill>
                  <a:srgbClr val="00B0F0"/>
                </a:solidFill>
                <a:latin typeface="Comic Sans MS" pitchFamily="66" charset="0"/>
              </a:rPr>
              <a:t>He followed the rules and set examples for people. One day a man changed some of the words in the holy book which guru Nanak had started off. He changed one word but the Guru thought it wasn’t respectful and was no longer able to have such access to the original holy book.</a:t>
            </a:r>
          </a:p>
        </p:txBody>
      </p:sp>
      <p:pic>
        <p:nvPicPr>
          <p:cNvPr id="8" name="Recorded Sound">
            <a:hlinkClick r:id="" action="ppaction://media"/>
          </p:cNvPr>
          <p:cNvPicPr>
            <a:picLocks noRot="1" noChangeAspect="1"/>
          </p:cNvPicPr>
          <p:nvPr>
            <a:wavAudioFile r:embed="rId1" name="Recorded Sound"/>
          </p:nvPr>
        </p:nvPicPr>
        <p:blipFill>
          <a:blip r:embed="rId4" cstate="print"/>
          <a:stretch>
            <a:fillRect/>
          </a:stretch>
        </p:blipFill>
        <p:spPr>
          <a:xfrm>
            <a:off x="7164288" y="26064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3326" fill="hold"/>
                                        <p:tgtEl>
                                          <p:spTgt spid="8"/>
                                        </p:tgtEl>
                                      </p:cBhvr>
                                    </p:cmd>
                                  </p:childTnLst>
                                </p:cTn>
                              </p:par>
                            </p:childTnLst>
                          </p:cTn>
                        </p:par>
                      </p:childTnLst>
                    </p:cTn>
                  </p:par>
                </p:childTnLst>
              </p:cTn>
              <p:nextCondLst>
                <p:cond evt="onClick" delay="0">
                  <p:tgtEl>
                    <p:spTgt spid="8"/>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2606</Words>
  <Application>Microsoft Office PowerPoint</Application>
  <PresentationFormat>On-screen Show (4:3)</PresentationFormat>
  <Paragraphs>112</Paragraphs>
  <Slides>14</Slides>
  <Notes>1</Notes>
  <HiddenSlides>0</HiddenSlides>
  <MMClips>13</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 </vt:lpstr>
      <vt:lpstr>On </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4255bass</dc:creator>
  <cp:lastModifiedBy>4255bass</cp:lastModifiedBy>
  <cp:revision>72</cp:revision>
  <dcterms:created xsi:type="dcterms:W3CDTF">2013-05-11T10:12:44Z</dcterms:created>
  <dcterms:modified xsi:type="dcterms:W3CDTF">2013-05-21T19:50:09Z</dcterms:modified>
</cp:coreProperties>
</file>